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Roboto Thin"/>
      <p:regular r:id="rId31"/>
      <p:bold r:id="rId32"/>
      <p:italic r:id="rId33"/>
      <p:boldItalic r:id="rId34"/>
    </p:embeddedFont>
    <p:embeddedFont>
      <p:font typeface="Roboto Black"/>
      <p:bold r:id="rId35"/>
      <p:boldItalic r:id="rId36"/>
    </p:embeddedFont>
    <p:embeddedFont>
      <p:font typeface="Nunito ExtraLight"/>
      <p:regular r:id="rId37"/>
      <p:bold r:id="rId38"/>
      <p:italic r:id="rId39"/>
      <p:boldItalic r:id="rId40"/>
    </p:embeddedFont>
    <p:embeddedFont>
      <p:font typeface="Roboto"/>
      <p:regular r:id="rId41"/>
      <p:bold r:id="rId42"/>
      <p:italic r:id="rId43"/>
      <p:boldItalic r:id="rId44"/>
    </p:embeddedFont>
    <p:embeddedFont>
      <p:font typeface="Roboto Medium"/>
      <p:regular r:id="rId45"/>
      <p:bold r:id="rId46"/>
      <p:italic r:id="rId47"/>
      <p:boldItalic r:id="rId48"/>
    </p:embeddedFont>
    <p:embeddedFont>
      <p:font typeface="Nunito"/>
      <p:regular r:id="rId49"/>
      <p:bold r:id="rId50"/>
      <p:italic r:id="rId51"/>
      <p:boldItalic r:id="rId52"/>
    </p:embeddedFont>
    <p:embeddedFont>
      <p:font typeface="Roboto Light"/>
      <p:regular r:id="rId53"/>
      <p:bold r:id="rId54"/>
      <p:italic r:id="rId55"/>
      <p:boldItalic r:id="rId56"/>
    </p:embeddedFont>
    <p:embeddedFont>
      <p:font typeface="Nunito Light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02">
          <p15:clr>
            <a:srgbClr val="9AA0A6"/>
          </p15:clr>
        </p15:guide>
        <p15:guide id="4" pos="1209">
          <p15:clr>
            <a:srgbClr val="9AA0A6"/>
          </p15:clr>
        </p15:guide>
      </p15:sldGuideLst>
    </p:ext>
    <p:ext uri="GoogleSlidesCustomDataVersion2">
      <go:slidesCustomData xmlns:go="http://customooxmlschemas.google.com/" r:id="rId61" roundtripDataSignature="AMtx7mheaVBoaO7V/Cjv+gzze4+1ahzZ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B51E57-D870-4306-B87E-E4FFAA12FBAC}">
  <a:tblStyle styleId="{D7B51E57-D870-4306-B87E-E4FFAA12FBA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02"/>
        <p:guide pos="120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ExtraLight-boldItalic.fntdata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44" Type="http://schemas.openxmlformats.org/officeDocument/2006/relationships/font" Target="fonts/Roboto-boldItalic.fntdata"/><Relationship Id="rId43" Type="http://schemas.openxmlformats.org/officeDocument/2006/relationships/font" Target="fonts/Roboto-italic.fntdata"/><Relationship Id="rId46" Type="http://schemas.openxmlformats.org/officeDocument/2006/relationships/font" Target="fonts/RobotoMedium-bold.fntdata"/><Relationship Id="rId45" Type="http://schemas.openxmlformats.org/officeDocument/2006/relationships/font" Target="fonts/Roboto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Medium-boldItalic.fntdata"/><Relationship Id="rId47" Type="http://schemas.openxmlformats.org/officeDocument/2006/relationships/font" Target="fonts/RobotoMedium-italic.fntdata"/><Relationship Id="rId49" Type="http://schemas.openxmlformats.org/officeDocument/2006/relationships/font" Target="fonts/Nuni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Thin-regular.fntdata"/><Relationship Id="rId30" Type="http://schemas.openxmlformats.org/officeDocument/2006/relationships/slide" Target="slides/slide24.xml"/><Relationship Id="rId33" Type="http://schemas.openxmlformats.org/officeDocument/2006/relationships/font" Target="fonts/RobotoThin-italic.fntdata"/><Relationship Id="rId32" Type="http://schemas.openxmlformats.org/officeDocument/2006/relationships/font" Target="fonts/RobotoThin-bold.fntdata"/><Relationship Id="rId35" Type="http://schemas.openxmlformats.org/officeDocument/2006/relationships/font" Target="fonts/RobotoBlack-bold.fntdata"/><Relationship Id="rId34" Type="http://schemas.openxmlformats.org/officeDocument/2006/relationships/font" Target="fonts/RobotoThin-boldItalic.fntdata"/><Relationship Id="rId37" Type="http://schemas.openxmlformats.org/officeDocument/2006/relationships/font" Target="fonts/NunitoExtraLight-regular.fntdata"/><Relationship Id="rId36" Type="http://schemas.openxmlformats.org/officeDocument/2006/relationships/font" Target="fonts/RobotoBlack-boldItalic.fntdata"/><Relationship Id="rId39" Type="http://schemas.openxmlformats.org/officeDocument/2006/relationships/font" Target="fonts/NunitoExtraLight-italic.fntdata"/><Relationship Id="rId38" Type="http://schemas.openxmlformats.org/officeDocument/2006/relationships/font" Target="fonts/NunitoExtraLight-bold.fntdata"/><Relationship Id="rId61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NunitoLight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Nunito-italic.fntdata"/><Relationship Id="rId50" Type="http://schemas.openxmlformats.org/officeDocument/2006/relationships/font" Target="fonts/Nunito-bold.fntdata"/><Relationship Id="rId53" Type="http://schemas.openxmlformats.org/officeDocument/2006/relationships/font" Target="fonts/RobotoLight-regular.fntdata"/><Relationship Id="rId52" Type="http://schemas.openxmlformats.org/officeDocument/2006/relationships/font" Target="fonts/Nunito-boldItalic.fntdata"/><Relationship Id="rId11" Type="http://schemas.openxmlformats.org/officeDocument/2006/relationships/slide" Target="slides/slide5.xml"/><Relationship Id="rId55" Type="http://schemas.openxmlformats.org/officeDocument/2006/relationships/font" Target="fonts/RobotoLight-italic.fntdata"/><Relationship Id="rId10" Type="http://schemas.openxmlformats.org/officeDocument/2006/relationships/slide" Target="slides/slide4.xml"/><Relationship Id="rId54" Type="http://schemas.openxmlformats.org/officeDocument/2006/relationships/font" Target="fonts/RobotoLight-bold.fntdata"/><Relationship Id="rId13" Type="http://schemas.openxmlformats.org/officeDocument/2006/relationships/slide" Target="slides/slide7.xml"/><Relationship Id="rId57" Type="http://schemas.openxmlformats.org/officeDocument/2006/relationships/font" Target="fonts/NunitoLight-regular.fntdata"/><Relationship Id="rId12" Type="http://schemas.openxmlformats.org/officeDocument/2006/relationships/slide" Target="slides/slide6.xml"/><Relationship Id="rId56" Type="http://schemas.openxmlformats.org/officeDocument/2006/relationships/font" Target="fonts/RobotoLight-boldItalic.fntdata"/><Relationship Id="rId15" Type="http://schemas.openxmlformats.org/officeDocument/2006/relationships/slide" Target="slides/slide9.xml"/><Relationship Id="rId59" Type="http://schemas.openxmlformats.org/officeDocument/2006/relationships/font" Target="fonts/NunitoLight-italic.fntdata"/><Relationship Id="rId14" Type="http://schemas.openxmlformats.org/officeDocument/2006/relationships/slide" Target="slides/slide8.xml"/><Relationship Id="rId58" Type="http://schemas.openxmlformats.org/officeDocument/2006/relationships/font" Target="fonts/NunitoLigh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e58dd8484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2fe58dd848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fe58dd848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fe58dd848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8eaa1e9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88eaa1e9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these as business tools - each unlock thousands of clients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88eaa1e981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88eaa1e981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88eaa1e981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88eaa1e981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88eaa1e981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88eaa1e981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88eaa1e981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88eaa1e981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88eaa1e981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388eaa1e981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8eaa1e981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388eaa1e981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88eaa1e981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g388eaa1e981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fe58dd8484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2fe58dd848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Source: Information is Beautiful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88eaa1e981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388eaa1e981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88eaa1e981_0_5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388eaa1e981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 vCISO does (Personnel discussion)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Who can be the extra hat? Archetypes of build/evolve vs hire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vCISO touches every part of the MSP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Supporting roles: vCIO duties/support, early sales cycles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vCIO → vCISO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TAM → vCISO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Project Manager → vCISO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e58dd848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2fe58dd848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e58dd848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2fe58dd848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fe58dd848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2fe58dd848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e58dd848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2fe58dd848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fe58dd848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2fe58dd848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gif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ScalePad">
  <p:cSld name="CUSTOM_9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/>
          <p:cNvPicPr preferRelativeResize="0"/>
          <p:nvPr/>
        </p:nvPicPr>
        <p:blipFill rotWithShape="1">
          <a:blip r:embed="rId2">
            <a:alphaModFix/>
          </a:blip>
          <a:srcRect b="0" l="5689" r="5689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6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 ExtraLight"/>
              <a:buNone/>
              <a:defRPr b="0" i="0" sz="35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Cognition360">
  <p:cSld name="CUSTOM_9_1_1_1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5"/>
          <p:cNvPicPr preferRelativeResize="0"/>
          <p:nvPr/>
        </p:nvPicPr>
        <p:blipFill rotWithShape="1">
          <a:blip r:embed="rId2">
            <a:alphaModFix/>
          </a:blip>
          <a:srcRect b="0" l="5476" r="5466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5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Roboto Thin"/>
              <a:buNone/>
              <a:defRPr b="0" i="0" sz="3500" u="none" cap="none" strike="noStrik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ControlMap">
  <p:cSld name="CUSTOM_9_1_1_1_1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6"/>
          <p:cNvPicPr preferRelativeResize="0"/>
          <p:nvPr/>
        </p:nvPicPr>
        <p:blipFill rotWithShape="1">
          <a:blip r:embed="rId2">
            <a:alphaModFix/>
          </a:blip>
          <a:srcRect b="0" l="5689" r="5689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6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b="0" i="0" sz="35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Right Sidebar – ScalePad">
  <p:cSld name="CUSTOM_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7"/>
          <p:cNvPicPr preferRelativeResize="0"/>
          <p:nvPr/>
        </p:nvPicPr>
        <p:blipFill rotWithShape="1">
          <a:blip r:embed="rId2">
            <a:alphaModFix/>
          </a:blip>
          <a:srcRect b="0" l="23111" r="25495" t="0"/>
          <a:stretch/>
        </p:blipFill>
        <p:spPr>
          <a:xfrm flipH="1">
            <a:off x="558330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27"/>
          <p:cNvGrpSpPr/>
          <p:nvPr/>
        </p:nvGrpSpPr>
        <p:grpSpPr>
          <a:xfrm rot="-5400000">
            <a:off x="838172" y="-837524"/>
            <a:ext cx="5142860" cy="6819204"/>
            <a:chOff x="-4090" y="0"/>
            <a:chExt cx="9157515" cy="4865300"/>
          </a:xfrm>
        </p:grpSpPr>
        <p:sp>
          <p:nvSpPr>
            <p:cNvPr id="44" name="Google Shape;44;p27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7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27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27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27"/>
          <p:cNvSpPr/>
          <p:nvPr>
            <p:ph idx="2" type="pic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49" name="Google Shape;49;p27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Left Sidebar – ScalePad">
  <p:cSld name="CUSTOM_7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8"/>
          <p:cNvPicPr preferRelativeResize="0"/>
          <p:nvPr/>
        </p:nvPicPr>
        <p:blipFill rotWithShape="1">
          <a:blip r:embed="rId2">
            <a:alphaModFix/>
          </a:blip>
          <a:srcRect b="0" l="24303" r="24303" t="0"/>
          <a:stretch/>
        </p:blipFill>
        <p:spPr>
          <a:xfrm flipH="1">
            <a:off x="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8"/>
          <p:cNvGrpSpPr/>
          <p:nvPr/>
        </p:nvGrpSpPr>
        <p:grpSpPr>
          <a:xfrm flipH="1" rot="5400000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53" name="Google Shape;53;p28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55;p28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" name="Google Shape;57;p28"/>
          <p:cNvSpPr txBox="1"/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Left Sidebar – Lifecycle Manager">
  <p:cSld name="CUSTOM_7_2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9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29"/>
          <p:cNvGrpSpPr/>
          <p:nvPr/>
        </p:nvGrpSpPr>
        <p:grpSpPr>
          <a:xfrm flipH="1" rot="5400000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61" name="Google Shape;61;p29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9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3" name="Google Shape;63;p29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" name="Google Shape;65;p29"/>
          <p:cNvSpPr txBox="1"/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Left Sidebar – Backup Radar">
  <p:cSld name="CUSTOM_7_2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0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0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30"/>
          <p:cNvGrpSpPr/>
          <p:nvPr/>
        </p:nvGrpSpPr>
        <p:grpSpPr>
          <a:xfrm flipH="1" rot="5400000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70" name="Google Shape;70;p30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0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30"/>
          <p:cNvSpPr txBox="1"/>
          <p:nvPr>
            <p:ph idx="1" type="body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" name="Google Shape;73;p30"/>
          <p:cNvSpPr txBox="1"/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Left Sidebar – Lifecycle Insights">
  <p:cSld name="CUSTOM_7_2_1_1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1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1"/>
          <p:cNvGrpSpPr/>
          <p:nvPr/>
        </p:nvGrpSpPr>
        <p:grpSpPr>
          <a:xfrm flipH="1" rot="5400000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77" name="Google Shape;77;p31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1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9" name="Google Shape;79;p31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 txBox="1"/>
          <p:nvPr>
            <p:ph idx="1" type="body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" name="Google Shape;81;p31"/>
          <p:cNvSpPr txBox="1"/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Left Sidebar – Cognition360">
  <p:cSld name="CUSTOM_7_2_1_1_1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2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32"/>
          <p:cNvGrpSpPr/>
          <p:nvPr/>
        </p:nvGrpSpPr>
        <p:grpSpPr>
          <a:xfrm flipH="1" rot="5400000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85" name="Google Shape;85;p32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2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7" name="Google Shape;87;p32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2"/>
          <p:cNvSpPr txBox="1"/>
          <p:nvPr>
            <p:ph idx="1" type="body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" name="Google Shape;89;p32"/>
          <p:cNvSpPr txBox="1"/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Left Sidebar – ControlMap">
  <p:cSld name="CUSTOM_7_2_1_1_1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3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33"/>
          <p:cNvGrpSpPr/>
          <p:nvPr/>
        </p:nvGrpSpPr>
        <p:grpSpPr>
          <a:xfrm flipH="1" rot="5400000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93" name="Google Shape;93;p33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3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5" name="Google Shape;95;p33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3"/>
          <p:cNvSpPr txBox="1"/>
          <p:nvPr>
            <p:ph idx="1" type="body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7" name="Google Shape;97;p33"/>
          <p:cNvSpPr txBox="1"/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Right Sidebar – Lifecycle Manager">
  <p:cSld name="CUSTOM_1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4"/>
          <p:cNvPicPr preferRelativeResize="0"/>
          <p:nvPr/>
        </p:nvPicPr>
        <p:blipFill rotWithShape="1">
          <a:blip r:embed="rId2">
            <a:alphaModFix/>
          </a:blip>
          <a:srcRect b="0" l="32692" r="32692" t="0"/>
          <a:stretch/>
        </p:blipFill>
        <p:spPr>
          <a:xfrm flipH="1">
            <a:off x="558330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34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01" name="Google Shape;101;p34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4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4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4" name="Google Shape;104;p34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34"/>
          <p:cNvSpPr/>
          <p:nvPr>
            <p:ph idx="2" type="pic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6" name="Google Shape;106;p34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ScalePad 1">
  <p:cSld name="CUSTOM_9_2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7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 ExtraLight"/>
              <a:buNone/>
              <a:defRPr b="0" i="0" sz="35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Right Sidebar – Backup Radar">
  <p:cSld name="CUSTOM_12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5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5583301" y="0"/>
            <a:ext cx="3560699" cy="5138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35"/>
          <p:cNvGrpSpPr/>
          <p:nvPr/>
        </p:nvGrpSpPr>
        <p:grpSpPr>
          <a:xfrm rot="-5400000">
            <a:off x="837714" y="-837990"/>
            <a:ext cx="5143776" cy="6819204"/>
            <a:chOff x="-4090" y="0"/>
            <a:chExt cx="9157515" cy="4865300"/>
          </a:xfrm>
        </p:grpSpPr>
        <p:sp>
          <p:nvSpPr>
            <p:cNvPr id="110" name="Google Shape;110;p35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5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35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3" name="Google Shape;113;p35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35"/>
          <p:cNvSpPr/>
          <p:nvPr>
            <p:ph idx="2" type="pic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35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Right Sidebar – Lifecycle Insights">
  <p:cSld name="CUSTOM_12_1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6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5583301" y="0"/>
            <a:ext cx="3560699" cy="5138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36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19" name="Google Shape;119;p36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6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36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2" name="Google Shape;122;p36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6"/>
          <p:cNvSpPr/>
          <p:nvPr>
            <p:ph idx="2" type="pic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" name="Google Shape;124;p36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Right Sidebar – Cognition360">
  <p:cSld name="CUSTOM_12_1_1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7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558330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37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28" name="Google Shape;128;p37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7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37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1" name="Google Shape;131;p37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37"/>
          <p:cNvSpPr/>
          <p:nvPr>
            <p:ph idx="2" type="pic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3" name="Google Shape;133;p37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Right Sidebar – ControlMap">
  <p:cSld name="CUSTOM_12_1_1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8"/>
          <p:cNvPicPr preferRelativeResize="0"/>
          <p:nvPr/>
        </p:nvPicPr>
        <p:blipFill rotWithShape="1">
          <a:blip r:embed="rId2">
            <a:alphaModFix/>
          </a:blip>
          <a:srcRect b="0" l="32846" r="32846" t="0"/>
          <a:stretch/>
        </p:blipFill>
        <p:spPr>
          <a:xfrm flipH="1">
            <a:off x="558330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38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37" name="Google Shape;137;p38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8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38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0" name="Google Shape;140;p38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38"/>
          <p:cNvSpPr/>
          <p:nvPr>
            <p:ph idx="2" type="pic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2" name="Google Shape;142;p38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Presenter - One Speaker">
  <p:cSld name="CUSTOM_7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39"/>
          <p:cNvGrpSpPr/>
          <p:nvPr/>
        </p:nvGrpSpPr>
        <p:grpSpPr>
          <a:xfrm>
            <a:off x="-4075" y="-5725"/>
            <a:ext cx="9157500" cy="3462300"/>
            <a:chOff x="-4075" y="1403000"/>
            <a:chExt cx="9157500" cy="3462300"/>
          </a:xfrm>
        </p:grpSpPr>
        <p:sp>
          <p:nvSpPr>
            <p:cNvPr id="145" name="Google Shape;145;p39"/>
            <p:cNvSpPr/>
            <p:nvPr/>
          </p:nvSpPr>
          <p:spPr>
            <a:xfrm flipH="1">
              <a:off x="-49" y="2466350"/>
              <a:ext cx="9153324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9"/>
            <p:cNvSpPr/>
            <p:nvPr/>
          </p:nvSpPr>
          <p:spPr>
            <a:xfrm>
              <a:off x="-4075" y="1403000"/>
              <a:ext cx="9157500" cy="118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39"/>
          <p:cNvSpPr/>
          <p:nvPr>
            <p:ph idx="2" type="pic"/>
          </p:nvPr>
        </p:nvSpPr>
        <p:spPr>
          <a:xfrm>
            <a:off x="5757425" y="1516050"/>
            <a:ext cx="2485200" cy="24852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sp>
      <p:sp>
        <p:nvSpPr>
          <p:cNvPr id="148" name="Google Shape;148;p39"/>
          <p:cNvSpPr txBox="1"/>
          <p:nvPr>
            <p:ph type="title"/>
          </p:nvPr>
        </p:nvSpPr>
        <p:spPr>
          <a:xfrm>
            <a:off x="1756900" y="2060075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Roboto Medium"/>
              <a:buNone/>
              <a:defRPr b="0" i="0" sz="18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9"/>
          <p:cNvSpPr txBox="1"/>
          <p:nvPr>
            <p:ph idx="1" type="subTitle"/>
          </p:nvPr>
        </p:nvSpPr>
        <p:spPr>
          <a:xfrm>
            <a:off x="2076100" y="2365025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0" name="Google Shape;150;p39"/>
          <p:cNvPicPr preferRelativeResize="0"/>
          <p:nvPr/>
        </p:nvPicPr>
        <p:blipFill rotWithShape="1">
          <a:blip r:embed="rId2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Presenter - Three Speakers">
  <p:cSld name="CUSTOM_7_1_2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40"/>
          <p:cNvGrpSpPr/>
          <p:nvPr/>
        </p:nvGrpSpPr>
        <p:grpSpPr>
          <a:xfrm>
            <a:off x="0" y="-5725"/>
            <a:ext cx="9143764" cy="3136675"/>
            <a:chOff x="-4075" y="1728625"/>
            <a:chExt cx="9157500" cy="3136675"/>
          </a:xfrm>
        </p:grpSpPr>
        <p:sp>
          <p:nvSpPr>
            <p:cNvPr id="153" name="Google Shape;153;p40"/>
            <p:cNvSpPr/>
            <p:nvPr/>
          </p:nvSpPr>
          <p:spPr>
            <a:xfrm flipH="1">
              <a:off x="-49" y="2466350"/>
              <a:ext cx="9153324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0"/>
            <p:cNvSpPr/>
            <p:nvPr/>
          </p:nvSpPr>
          <p:spPr>
            <a:xfrm>
              <a:off x="-4075" y="1728625"/>
              <a:ext cx="9157500" cy="86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40"/>
          <p:cNvSpPr/>
          <p:nvPr>
            <p:ph idx="2" type="pic"/>
          </p:nvPr>
        </p:nvSpPr>
        <p:spPr>
          <a:xfrm>
            <a:off x="6299800" y="1535825"/>
            <a:ext cx="1847400" cy="1847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sp>
      <p:sp>
        <p:nvSpPr>
          <p:cNvPr id="156" name="Google Shape;156;p40"/>
          <p:cNvSpPr txBox="1"/>
          <p:nvPr>
            <p:ph type="title"/>
          </p:nvPr>
        </p:nvSpPr>
        <p:spPr>
          <a:xfrm>
            <a:off x="996800" y="3576100"/>
            <a:ext cx="233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 Medium"/>
              <a:buNone/>
              <a:defRPr b="0" i="0" sz="12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57" name="Google Shape;157;p40"/>
          <p:cNvSpPr txBox="1"/>
          <p:nvPr>
            <p:ph idx="1" type="subTitle"/>
          </p:nvPr>
        </p:nvSpPr>
        <p:spPr>
          <a:xfrm>
            <a:off x="996800" y="3833650"/>
            <a:ext cx="23370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oboto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58" name="Google Shape;158;p40"/>
          <p:cNvPicPr preferRelativeResize="0"/>
          <p:nvPr/>
        </p:nvPicPr>
        <p:blipFill rotWithShape="1">
          <a:blip r:embed="rId2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0"/>
          <p:cNvSpPr/>
          <p:nvPr>
            <p:ph idx="3" type="pic"/>
          </p:nvPr>
        </p:nvSpPr>
        <p:spPr>
          <a:xfrm>
            <a:off x="3648300" y="1535825"/>
            <a:ext cx="1847400" cy="1847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sp>
      <p:sp>
        <p:nvSpPr>
          <p:cNvPr id="160" name="Google Shape;160;p40"/>
          <p:cNvSpPr/>
          <p:nvPr>
            <p:ph idx="4" type="pic"/>
          </p:nvPr>
        </p:nvSpPr>
        <p:spPr>
          <a:xfrm>
            <a:off x="996800" y="1535825"/>
            <a:ext cx="1847400" cy="1847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sp>
      <p:sp>
        <p:nvSpPr>
          <p:cNvPr id="161" name="Google Shape;161;p40"/>
          <p:cNvSpPr txBox="1"/>
          <p:nvPr>
            <p:ph idx="5" type="title"/>
          </p:nvPr>
        </p:nvSpPr>
        <p:spPr>
          <a:xfrm>
            <a:off x="3648300" y="3576100"/>
            <a:ext cx="232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 Medium"/>
              <a:buNone/>
              <a:defRPr b="0" i="0" sz="12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62" name="Google Shape;162;p40"/>
          <p:cNvSpPr txBox="1"/>
          <p:nvPr>
            <p:ph idx="6" type="subTitle"/>
          </p:nvPr>
        </p:nvSpPr>
        <p:spPr>
          <a:xfrm>
            <a:off x="3648300" y="3833650"/>
            <a:ext cx="22953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oboto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3" name="Google Shape;163;p40"/>
          <p:cNvSpPr txBox="1"/>
          <p:nvPr>
            <p:ph idx="7" type="title"/>
          </p:nvPr>
        </p:nvSpPr>
        <p:spPr>
          <a:xfrm>
            <a:off x="6299800" y="3576100"/>
            <a:ext cx="23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 Medium"/>
              <a:buNone/>
              <a:defRPr b="0" i="0" sz="12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64" name="Google Shape;164;p40"/>
          <p:cNvSpPr txBox="1"/>
          <p:nvPr>
            <p:ph idx="8" type="subTitle"/>
          </p:nvPr>
        </p:nvSpPr>
        <p:spPr>
          <a:xfrm>
            <a:off x="6299800" y="3833650"/>
            <a:ext cx="23394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oboto"/>
              <a:buNone/>
              <a:def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Presenter - Two Speakers">
  <p:cSld name="CUSTOM_7_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1"/>
          <p:cNvPicPr preferRelativeResize="0"/>
          <p:nvPr/>
        </p:nvPicPr>
        <p:blipFill rotWithShape="1">
          <a:blip r:embed="rId2">
            <a:alphaModFix/>
          </a:blip>
          <a:srcRect b="39809" l="0" r="0" t="29156"/>
          <a:stretch/>
        </p:blipFill>
        <p:spPr>
          <a:xfrm>
            <a:off x="0" y="3017976"/>
            <a:ext cx="9144003" cy="2125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41"/>
          <p:cNvGrpSpPr/>
          <p:nvPr/>
        </p:nvGrpSpPr>
        <p:grpSpPr>
          <a:xfrm>
            <a:off x="-4075" y="0"/>
            <a:ext cx="9143764" cy="4483725"/>
            <a:chOff x="-4075" y="381575"/>
            <a:chExt cx="9157500" cy="4483725"/>
          </a:xfrm>
        </p:grpSpPr>
        <p:sp>
          <p:nvSpPr>
            <p:cNvPr id="168" name="Google Shape;168;p41"/>
            <p:cNvSpPr/>
            <p:nvPr/>
          </p:nvSpPr>
          <p:spPr>
            <a:xfrm flipH="1">
              <a:off x="-49" y="2466350"/>
              <a:ext cx="9153324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1"/>
            <p:cNvSpPr/>
            <p:nvPr/>
          </p:nvSpPr>
          <p:spPr>
            <a:xfrm>
              <a:off x="-4075" y="381575"/>
              <a:ext cx="9157500" cy="221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41"/>
          <p:cNvSpPr/>
          <p:nvPr>
            <p:ph idx="2" type="pic"/>
          </p:nvPr>
        </p:nvSpPr>
        <p:spPr>
          <a:xfrm>
            <a:off x="6329275" y="527825"/>
            <a:ext cx="1913400" cy="1913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sp>
      <p:pic>
        <p:nvPicPr>
          <p:cNvPr id="171" name="Google Shape;171;p41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1"/>
          <p:cNvSpPr/>
          <p:nvPr>
            <p:ph idx="3" type="pic"/>
          </p:nvPr>
        </p:nvSpPr>
        <p:spPr>
          <a:xfrm>
            <a:off x="6329275" y="2716533"/>
            <a:ext cx="1913400" cy="1913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sp>
      <p:sp>
        <p:nvSpPr>
          <p:cNvPr id="173" name="Google Shape;173;p41"/>
          <p:cNvSpPr txBox="1"/>
          <p:nvPr>
            <p:ph type="title"/>
          </p:nvPr>
        </p:nvSpPr>
        <p:spPr>
          <a:xfrm>
            <a:off x="2255300" y="3212850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Roboto Medium"/>
              <a:buNone/>
              <a:defRPr b="0" i="0" sz="15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74" name="Google Shape;174;p41"/>
          <p:cNvSpPr txBox="1"/>
          <p:nvPr>
            <p:ph idx="1" type="subTitle"/>
          </p:nvPr>
        </p:nvSpPr>
        <p:spPr>
          <a:xfrm>
            <a:off x="2574500" y="3520000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None/>
              <a:def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5" name="Google Shape;175;p41"/>
          <p:cNvSpPr txBox="1"/>
          <p:nvPr>
            <p:ph idx="4" type="title"/>
          </p:nvPr>
        </p:nvSpPr>
        <p:spPr>
          <a:xfrm>
            <a:off x="2255300" y="882325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Roboto Medium"/>
              <a:buNone/>
              <a:defRPr b="0" i="0" sz="1500" u="none" cap="none" strike="noStrik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Medium"/>
              <a:buNone/>
              <a:defRPr b="0" i="0" sz="14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76" name="Google Shape;176;p41"/>
          <p:cNvSpPr txBox="1"/>
          <p:nvPr>
            <p:ph idx="5" type="subTitle"/>
          </p:nvPr>
        </p:nvSpPr>
        <p:spPr>
          <a:xfrm>
            <a:off x="2574500" y="1189475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None/>
              <a:defRPr b="0" i="0" sz="1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Bottom Bar - ScalePad">
  <p:cSld name="CUSTOM_7_1_1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2"/>
          <p:cNvPicPr preferRelativeResize="0"/>
          <p:nvPr/>
        </p:nvPicPr>
        <p:blipFill rotWithShape="1">
          <a:blip r:embed="rId2">
            <a:alphaModFix/>
          </a:blip>
          <a:srcRect b="39809" l="0" r="0" t="29156"/>
          <a:stretch/>
        </p:blipFill>
        <p:spPr>
          <a:xfrm>
            <a:off x="0" y="3017975"/>
            <a:ext cx="9144003" cy="2125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42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180" name="Google Shape;180;p42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2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2" name="Google Shape;182;p42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2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4" name="Google Shape;184;p42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Bottom Bar - Lifecycle Manager">
  <p:cSld name="CUSTOM_7_1_1_1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3"/>
          <p:cNvPicPr preferRelativeResize="0"/>
          <p:nvPr/>
        </p:nvPicPr>
        <p:blipFill rotWithShape="1">
          <a:blip r:embed="rId2">
            <a:alphaModFix/>
          </a:blip>
          <a:srcRect b="26755" l="0" r="0" t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43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188" name="Google Shape;188;p43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3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" name="Google Shape;190;p43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3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2" name="Google Shape;192;p43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Bottom Bar - Backup Radar">
  <p:cSld name="CUSTOM_7_1_1_1_1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4"/>
          <p:cNvPicPr preferRelativeResize="0"/>
          <p:nvPr/>
        </p:nvPicPr>
        <p:blipFill rotWithShape="1">
          <a:blip r:embed="rId2">
            <a:alphaModFix/>
          </a:blip>
          <a:srcRect b="26755" l="0" r="0" t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44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196" name="Google Shape;196;p44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4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44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4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0" name="Google Shape;200;p44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Blank Slide">
  <p:cSld name="CUSTOM_1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Bottom Bar - Lifecycle Insights">
  <p:cSld name="CUSTOM_7_1_1_1_1_1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5"/>
          <p:cNvPicPr preferRelativeResize="0"/>
          <p:nvPr/>
        </p:nvPicPr>
        <p:blipFill rotWithShape="1">
          <a:blip r:embed="rId2">
            <a:alphaModFix/>
          </a:blip>
          <a:srcRect b="26755" l="0" r="0" t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45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04" name="Google Shape;204;p45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5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6" name="Google Shape;206;p45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5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8" name="Google Shape;208;p45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Bottom Bar - Cognition360">
  <p:cSld name="CUSTOM_7_1_1_1_1_1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6"/>
          <p:cNvPicPr preferRelativeResize="0"/>
          <p:nvPr/>
        </p:nvPicPr>
        <p:blipFill rotWithShape="1">
          <a:blip r:embed="rId2">
            <a:alphaModFix/>
          </a:blip>
          <a:srcRect b="26755" l="0" r="0" t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46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12" name="Google Shape;212;p46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6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46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6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6" name="Google Shape;216;p46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Presenter - Two Speakers 1 1 1 1 1 1">
  <p:cSld name="CUSTOM_7_1_1_1_1_1_1_1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7"/>
          <p:cNvPicPr preferRelativeResize="0"/>
          <p:nvPr/>
        </p:nvPicPr>
        <p:blipFill rotWithShape="1">
          <a:blip r:embed="rId2">
            <a:alphaModFix/>
          </a:blip>
          <a:srcRect b="26755" l="0" r="0" t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47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20" name="Google Shape;220;p47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7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2" name="Google Shape;222;p47"/>
          <p:cNvPicPr preferRelativeResize="0"/>
          <p:nvPr/>
        </p:nvPicPr>
        <p:blipFill rotWithShape="1">
          <a:blip r:embed="rId3">
            <a:alphaModFix/>
          </a:blip>
          <a:srcRect b="31094" l="6026" r="5343" t="31099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7"/>
          <p:cNvSpPr txBox="1"/>
          <p:nvPr>
            <p:ph idx="1" type="body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4" name="Google Shape;224;p47"/>
          <p:cNvSpPr txBox="1"/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 Light"/>
              <a:buNone/>
              <a:defRPr b="0" i="0" sz="2100" u="none" cap="none" strike="noStrike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ControlMap 1">
  <p:cSld name="CUSTOM_9_1_1_1_1_2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388eaa1e981_0_375"/>
          <p:cNvPicPr preferRelativeResize="0"/>
          <p:nvPr/>
        </p:nvPicPr>
        <p:blipFill rotWithShape="1">
          <a:blip r:embed="rId2">
            <a:alphaModFix/>
          </a:blip>
          <a:srcRect b="0" l="5689" r="5689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88eaa1e981_0_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88eaa1e981_0_375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ControlMap 2">
  <p:cSld name="CUSTOM_9_1_1_1_1_2_2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388eaa1e981_0_1216"/>
          <p:cNvPicPr preferRelativeResize="0"/>
          <p:nvPr/>
        </p:nvPicPr>
        <p:blipFill rotWithShape="1">
          <a:blip r:embed="rId2">
            <a:alphaModFix/>
          </a:blip>
          <a:srcRect b="0" l="5689" r="5689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88eaa1e981_0_1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88eaa1e981_0_1216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Page – Blan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title"/>
          </p:nvPr>
        </p:nvSpPr>
        <p:spPr>
          <a:xfrm>
            <a:off x="573250" y="3326725"/>
            <a:ext cx="72993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Nunito ExtraLight"/>
              <a:buNone/>
              <a:defRPr b="0" i="0" sz="45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573250" y="4040425"/>
            <a:ext cx="7039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unito"/>
              <a:buNone/>
              <a:defRPr b="0" i="0" sz="2400" u="none" cap="none" strike="noStrik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Page – Lightbulb">
  <p:cSld name="TITLE_2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20950" y="807050"/>
            <a:ext cx="3600674" cy="4072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0"/>
          <p:cNvSpPr txBox="1"/>
          <p:nvPr>
            <p:ph type="title"/>
          </p:nvPr>
        </p:nvSpPr>
        <p:spPr>
          <a:xfrm>
            <a:off x="573250" y="2710450"/>
            <a:ext cx="48477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Nunito ExtraLight"/>
              <a:buNone/>
              <a:defRPr b="0" i="0" sz="45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21" name="Google Shape;21;p20"/>
          <p:cNvSpPr txBox="1"/>
          <p:nvPr>
            <p:ph idx="1" type="subTitle"/>
          </p:nvPr>
        </p:nvSpPr>
        <p:spPr>
          <a:xfrm>
            <a:off x="573250" y="4040425"/>
            <a:ext cx="7039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unito"/>
              <a:buNone/>
              <a:defRPr b="0" i="0" sz="2400" u="none" cap="none" strike="noStrik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Page – The Rocket">
  <p:cSld name="TITLE_2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/>
          <p:nvPr>
            <p:ph type="title"/>
          </p:nvPr>
        </p:nvSpPr>
        <p:spPr>
          <a:xfrm>
            <a:off x="573250" y="3136825"/>
            <a:ext cx="74211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Nunito ExtraLight"/>
              <a:buNone/>
              <a:defRPr b="0" i="0" sz="45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24" name="Google Shape;24;p21"/>
          <p:cNvSpPr txBox="1"/>
          <p:nvPr>
            <p:ph idx="1" type="subTitle"/>
          </p:nvPr>
        </p:nvSpPr>
        <p:spPr>
          <a:xfrm>
            <a:off x="573250" y="4040425"/>
            <a:ext cx="7039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unito"/>
              <a:buNone/>
              <a:defRPr b="0" i="0" sz="2400" u="none" cap="none" strike="noStrik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  <a:defRPr b="0" i="0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pic>
        <p:nvPicPr>
          <p:cNvPr id="25" name="Google Shape;2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Lifecycle Manager">
  <p:cSld name="CUSTOM_9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2"/>
          <p:cNvPicPr preferRelativeResize="0"/>
          <p:nvPr/>
        </p:nvPicPr>
        <p:blipFill rotWithShape="1">
          <a:blip r:embed="rId2">
            <a:alphaModFix/>
          </a:blip>
          <a:srcRect b="0" l="5554" r="5554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2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b="0" i="0" sz="35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Backup Radar">
  <p:cSld name="CUSTOM_9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3"/>
          <p:cNvPicPr preferRelativeResize="0"/>
          <p:nvPr/>
        </p:nvPicPr>
        <p:blipFill rotWithShape="1">
          <a:blip r:embed="rId2">
            <a:alphaModFix/>
          </a:blip>
          <a:srcRect b="0" l="5554" r="5554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3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b="0" i="0" sz="35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ransition Slide - Lifecycle Insights">
  <p:cSld name="CUSTOM_9_1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4"/>
          <p:cNvPicPr preferRelativeResize="0"/>
          <p:nvPr/>
        </p:nvPicPr>
        <p:blipFill rotWithShape="1">
          <a:blip r:embed="rId2">
            <a:alphaModFix/>
          </a:blip>
          <a:srcRect b="0" l="5720" r="5720" t="0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4"/>
          <p:cNvSpPr txBox="1"/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b="0" i="0" sz="35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7.png"/><Relationship Id="rId2" Type="http://schemas.openxmlformats.org/officeDocument/2006/relationships/image" Target="../media/image4.jpg"/><Relationship Id="rId3" Type="http://schemas.openxmlformats.org/officeDocument/2006/relationships/image" Target="../media/image2.jp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6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7.xml"/><Relationship Id="rId3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10.xml"/><Relationship Id="rId35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9.xml"/><Relationship Id="rId3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12.xml"/><Relationship Id="rId37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11.xml"/><Relationship Id="rId3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5"/>
          <p:cNvPicPr preferRelativeResize="0"/>
          <p:nvPr/>
        </p:nvPicPr>
        <p:blipFill rotWithShape="1">
          <a:blip r:embed="rId1">
            <a:alphaModFix/>
          </a:blip>
          <a:srcRect b="31094" l="6026" r="5343" t="31099"/>
          <a:stretch/>
        </p:blipFill>
        <p:spPr>
          <a:xfrm>
            <a:off x="194775" y="4805350"/>
            <a:ext cx="895675" cy="1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5"/>
          <p:cNvPicPr preferRelativeResize="0"/>
          <p:nvPr/>
        </p:nvPicPr>
        <p:blipFill rotWithShape="1">
          <a:blip r:embed="rId2">
            <a:alphaModFix/>
          </a:blip>
          <a:srcRect b="12451" l="0" r="0" t="1245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5"/>
          <p:cNvPicPr preferRelativeResize="0"/>
          <p:nvPr/>
        </p:nvPicPr>
        <p:blipFill rotWithShape="1">
          <a:blip r:embed="rId3">
            <a:alphaModFix/>
          </a:blip>
          <a:srcRect b="0" l="5689" r="5689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8.png"/><Relationship Id="rId22" Type="http://schemas.openxmlformats.org/officeDocument/2006/relationships/image" Target="../media/image32.png"/><Relationship Id="rId21" Type="http://schemas.openxmlformats.org/officeDocument/2006/relationships/image" Target="../media/image31.png"/><Relationship Id="rId23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Relationship Id="rId11" Type="http://schemas.openxmlformats.org/officeDocument/2006/relationships/image" Target="../media/image25.png"/><Relationship Id="rId10" Type="http://schemas.openxmlformats.org/officeDocument/2006/relationships/image" Target="../media/image20.png"/><Relationship Id="rId13" Type="http://schemas.openxmlformats.org/officeDocument/2006/relationships/image" Target="../media/image29.png"/><Relationship Id="rId12" Type="http://schemas.openxmlformats.org/officeDocument/2006/relationships/image" Target="../media/image40.png"/><Relationship Id="rId15" Type="http://schemas.openxmlformats.org/officeDocument/2006/relationships/image" Target="../media/image26.png"/><Relationship Id="rId14" Type="http://schemas.openxmlformats.org/officeDocument/2006/relationships/image" Target="../media/image23.png"/><Relationship Id="rId17" Type="http://schemas.openxmlformats.org/officeDocument/2006/relationships/image" Target="../media/image30.png"/><Relationship Id="rId16" Type="http://schemas.openxmlformats.org/officeDocument/2006/relationships/image" Target="../media/image44.png"/><Relationship Id="rId19" Type="http://schemas.openxmlformats.org/officeDocument/2006/relationships/image" Target="../media/image35.png"/><Relationship Id="rId18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1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5" Type="http://schemas.openxmlformats.org/officeDocument/2006/relationships/image" Target="../media/image51.png"/><Relationship Id="rId6" Type="http://schemas.openxmlformats.org/officeDocument/2006/relationships/image" Target="../media/image65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Relationship Id="rId11" Type="http://schemas.openxmlformats.org/officeDocument/2006/relationships/image" Target="../media/image57.png"/><Relationship Id="rId10" Type="http://schemas.openxmlformats.org/officeDocument/2006/relationships/image" Target="../media/image41.png"/><Relationship Id="rId13" Type="http://schemas.openxmlformats.org/officeDocument/2006/relationships/image" Target="../media/image67.png"/><Relationship Id="rId12" Type="http://schemas.openxmlformats.org/officeDocument/2006/relationships/image" Target="../media/image56.png"/><Relationship Id="rId15" Type="http://schemas.openxmlformats.org/officeDocument/2006/relationships/image" Target="../media/image59.png"/><Relationship Id="rId14" Type="http://schemas.openxmlformats.org/officeDocument/2006/relationships/image" Target="../media/image42.png"/><Relationship Id="rId17" Type="http://schemas.openxmlformats.org/officeDocument/2006/relationships/image" Target="../media/image49.png"/><Relationship Id="rId16" Type="http://schemas.openxmlformats.org/officeDocument/2006/relationships/image" Target="../media/image43.png"/><Relationship Id="rId19" Type="http://schemas.openxmlformats.org/officeDocument/2006/relationships/image" Target="../media/image46.png"/><Relationship Id="rId18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1.png"/><Relationship Id="rId20" Type="http://schemas.openxmlformats.org/officeDocument/2006/relationships/image" Target="../media/image77.png"/><Relationship Id="rId42" Type="http://schemas.openxmlformats.org/officeDocument/2006/relationships/image" Target="../media/image96.png"/><Relationship Id="rId41" Type="http://schemas.openxmlformats.org/officeDocument/2006/relationships/image" Target="../media/image109.png"/><Relationship Id="rId22" Type="http://schemas.openxmlformats.org/officeDocument/2006/relationships/image" Target="../media/image81.png"/><Relationship Id="rId21" Type="http://schemas.openxmlformats.org/officeDocument/2006/relationships/image" Target="../media/image83.png"/><Relationship Id="rId24" Type="http://schemas.openxmlformats.org/officeDocument/2006/relationships/image" Target="../media/image69.png"/><Relationship Id="rId23" Type="http://schemas.openxmlformats.org/officeDocument/2006/relationships/image" Target="../media/image71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61.png"/><Relationship Id="rId9" Type="http://schemas.openxmlformats.org/officeDocument/2006/relationships/image" Target="../media/image70.png"/><Relationship Id="rId26" Type="http://schemas.openxmlformats.org/officeDocument/2006/relationships/image" Target="../media/image98.png"/><Relationship Id="rId25" Type="http://schemas.openxmlformats.org/officeDocument/2006/relationships/image" Target="../media/image75.png"/><Relationship Id="rId28" Type="http://schemas.openxmlformats.org/officeDocument/2006/relationships/image" Target="../media/image115.png"/><Relationship Id="rId27" Type="http://schemas.openxmlformats.org/officeDocument/2006/relationships/image" Target="../media/image78.png"/><Relationship Id="rId5" Type="http://schemas.openxmlformats.org/officeDocument/2006/relationships/image" Target="../media/image48.png"/><Relationship Id="rId6" Type="http://schemas.openxmlformats.org/officeDocument/2006/relationships/image" Target="../media/image55.png"/><Relationship Id="rId29" Type="http://schemas.openxmlformats.org/officeDocument/2006/relationships/image" Target="../media/image82.png"/><Relationship Id="rId7" Type="http://schemas.openxmlformats.org/officeDocument/2006/relationships/image" Target="../media/image54.png"/><Relationship Id="rId8" Type="http://schemas.openxmlformats.org/officeDocument/2006/relationships/image" Target="../media/image66.png"/><Relationship Id="rId31" Type="http://schemas.openxmlformats.org/officeDocument/2006/relationships/image" Target="../media/image118.png"/><Relationship Id="rId30" Type="http://schemas.openxmlformats.org/officeDocument/2006/relationships/image" Target="../media/image80.png"/><Relationship Id="rId11" Type="http://schemas.openxmlformats.org/officeDocument/2006/relationships/image" Target="../media/image58.png"/><Relationship Id="rId33" Type="http://schemas.openxmlformats.org/officeDocument/2006/relationships/image" Target="../media/image102.png"/><Relationship Id="rId10" Type="http://schemas.openxmlformats.org/officeDocument/2006/relationships/image" Target="../media/image73.png"/><Relationship Id="rId32" Type="http://schemas.openxmlformats.org/officeDocument/2006/relationships/image" Target="../media/image99.png"/><Relationship Id="rId13" Type="http://schemas.openxmlformats.org/officeDocument/2006/relationships/image" Target="../media/image79.png"/><Relationship Id="rId35" Type="http://schemas.openxmlformats.org/officeDocument/2006/relationships/image" Target="../media/image94.png"/><Relationship Id="rId12" Type="http://schemas.openxmlformats.org/officeDocument/2006/relationships/image" Target="../media/image72.png"/><Relationship Id="rId34" Type="http://schemas.openxmlformats.org/officeDocument/2006/relationships/image" Target="../media/image93.png"/><Relationship Id="rId15" Type="http://schemas.openxmlformats.org/officeDocument/2006/relationships/image" Target="../media/image60.png"/><Relationship Id="rId37" Type="http://schemas.openxmlformats.org/officeDocument/2006/relationships/image" Target="../media/image92.png"/><Relationship Id="rId14" Type="http://schemas.openxmlformats.org/officeDocument/2006/relationships/image" Target="../media/image74.png"/><Relationship Id="rId36" Type="http://schemas.openxmlformats.org/officeDocument/2006/relationships/image" Target="../media/image105.png"/><Relationship Id="rId17" Type="http://schemas.openxmlformats.org/officeDocument/2006/relationships/image" Target="../media/image76.png"/><Relationship Id="rId39" Type="http://schemas.openxmlformats.org/officeDocument/2006/relationships/image" Target="../media/image97.png"/><Relationship Id="rId16" Type="http://schemas.openxmlformats.org/officeDocument/2006/relationships/image" Target="../media/image68.png"/><Relationship Id="rId38" Type="http://schemas.openxmlformats.org/officeDocument/2006/relationships/image" Target="../media/image95.png"/><Relationship Id="rId19" Type="http://schemas.openxmlformats.org/officeDocument/2006/relationships/image" Target="../media/image63.png"/><Relationship Id="rId18" Type="http://schemas.openxmlformats.org/officeDocument/2006/relationships/image" Target="../media/image6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101.png"/><Relationship Id="rId9" Type="http://schemas.openxmlformats.org/officeDocument/2006/relationships/image" Target="../media/image12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25.png"/><Relationship Id="rId8" Type="http://schemas.openxmlformats.org/officeDocument/2006/relationships/image" Target="../media/image19.png"/><Relationship Id="rId10" Type="http://schemas.openxmlformats.org/officeDocument/2006/relationships/image" Target="../media/image1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5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0.png"/><Relationship Id="rId22" Type="http://schemas.openxmlformats.org/officeDocument/2006/relationships/image" Target="../media/image129.png"/><Relationship Id="rId21" Type="http://schemas.openxmlformats.org/officeDocument/2006/relationships/image" Target="../media/image126.png"/><Relationship Id="rId23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2.png"/><Relationship Id="rId4" Type="http://schemas.openxmlformats.org/officeDocument/2006/relationships/image" Target="../media/image121.png"/><Relationship Id="rId9" Type="http://schemas.openxmlformats.org/officeDocument/2006/relationships/image" Target="../media/image119.png"/><Relationship Id="rId5" Type="http://schemas.openxmlformats.org/officeDocument/2006/relationships/image" Target="../media/image108.png"/><Relationship Id="rId6" Type="http://schemas.openxmlformats.org/officeDocument/2006/relationships/image" Target="../media/image113.png"/><Relationship Id="rId7" Type="http://schemas.openxmlformats.org/officeDocument/2006/relationships/image" Target="../media/image107.png"/><Relationship Id="rId8" Type="http://schemas.openxmlformats.org/officeDocument/2006/relationships/image" Target="../media/image110.png"/><Relationship Id="rId11" Type="http://schemas.openxmlformats.org/officeDocument/2006/relationships/image" Target="../media/image120.png"/><Relationship Id="rId10" Type="http://schemas.openxmlformats.org/officeDocument/2006/relationships/image" Target="../media/image124.png"/><Relationship Id="rId13" Type="http://schemas.openxmlformats.org/officeDocument/2006/relationships/image" Target="../media/image134.png"/><Relationship Id="rId12" Type="http://schemas.openxmlformats.org/officeDocument/2006/relationships/image" Target="../media/image114.png"/><Relationship Id="rId15" Type="http://schemas.openxmlformats.org/officeDocument/2006/relationships/image" Target="../media/image116.png"/><Relationship Id="rId14" Type="http://schemas.openxmlformats.org/officeDocument/2006/relationships/image" Target="../media/image132.png"/><Relationship Id="rId17" Type="http://schemas.openxmlformats.org/officeDocument/2006/relationships/image" Target="../media/image122.png"/><Relationship Id="rId16" Type="http://schemas.openxmlformats.org/officeDocument/2006/relationships/image" Target="../media/image123.png"/><Relationship Id="rId19" Type="http://schemas.openxmlformats.org/officeDocument/2006/relationships/image" Target="../media/image125.png"/><Relationship Id="rId18" Type="http://schemas.openxmlformats.org/officeDocument/2006/relationships/image" Target="../media/image1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9.gif"/><Relationship Id="rId4" Type="http://schemas.openxmlformats.org/officeDocument/2006/relationships/image" Target="../media/image131.gif"/><Relationship Id="rId5" Type="http://schemas.openxmlformats.org/officeDocument/2006/relationships/image" Target="../media/image136.gif"/><Relationship Id="rId6" Type="http://schemas.openxmlformats.org/officeDocument/2006/relationships/image" Target="../media/image137.gif"/><Relationship Id="rId7" Type="http://schemas.openxmlformats.org/officeDocument/2006/relationships/image" Target="../media/image138.gif"/><Relationship Id="rId8" Type="http://schemas.openxmlformats.org/officeDocument/2006/relationships/image" Target="../media/image2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0C28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"/>
          <p:cNvSpPr txBox="1"/>
          <p:nvPr>
            <p:ph type="title"/>
          </p:nvPr>
        </p:nvSpPr>
        <p:spPr>
          <a:xfrm>
            <a:off x="402150" y="179075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5000">
                <a:latin typeface="Nunito ExtraLight"/>
                <a:ea typeface="Nunito ExtraLight"/>
                <a:cs typeface="Nunito ExtraLight"/>
                <a:sym typeface="Nunito ExtraLight"/>
              </a:rPr>
              <a:t>Introduction to Compliance Services</a:t>
            </a:r>
            <a:endParaRPr sz="5000">
              <a:latin typeface="Nunito ExtraLight"/>
              <a:ea typeface="Nunito ExtraLight"/>
              <a:cs typeface="Nunito ExtraLight"/>
              <a:sym typeface="Nunito ExtraLigh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>
              <a:latin typeface="Nunito ExtraLight"/>
              <a:ea typeface="Nunito ExtraLight"/>
              <a:cs typeface="Nunito ExtraLight"/>
              <a:sym typeface="Nunito ExtraLigh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>
              <a:latin typeface="Nunito ExtraLight"/>
              <a:ea typeface="Nunito ExtraLight"/>
              <a:cs typeface="Nunito ExtraLight"/>
              <a:sym typeface="Nunito ExtraLight"/>
            </a:endParaRPr>
          </a:p>
        </p:txBody>
      </p:sp>
      <p:sp>
        <p:nvSpPr>
          <p:cNvPr id="238" name="Google Shape;238;p1"/>
          <p:cNvSpPr txBox="1"/>
          <p:nvPr/>
        </p:nvSpPr>
        <p:spPr>
          <a:xfrm>
            <a:off x="402150" y="3333300"/>
            <a:ext cx="595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What it is, what to expect and how it helps your business</a:t>
            </a:r>
            <a:endParaRPr b="0" i="0" sz="7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fe58dd8484_0_51"/>
          <p:cNvSpPr txBox="1"/>
          <p:nvPr>
            <p:ph type="title"/>
          </p:nvPr>
        </p:nvSpPr>
        <p:spPr>
          <a:xfrm>
            <a:off x="565375" y="1550325"/>
            <a:ext cx="75384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b="1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2500">
              <a:solidFill>
                <a:schemeClr val="accent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 Light"/>
              <a:buChar char="-"/>
            </a:pPr>
            <a:r>
              <a:rPr lang="en" sz="1900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[Company Name]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automates your compliance journey from launch, to audit and onward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1143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900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endParaRPr sz="1900">
              <a:solidFill>
                <a:schemeClr val="accent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 Light"/>
              <a:buChar char="-"/>
            </a:pPr>
            <a:r>
              <a:rPr lang="en" sz="1900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[Company Name]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works from where you’re at. Our technology, templates, and procedures jumpstart your compliance program, no matter your current program looks like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None/>
            </a:pPr>
            <a:r>
              <a:t/>
            </a:r>
            <a:endParaRPr sz="1900">
              <a:solidFill>
                <a:schemeClr val="accent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 Light"/>
              <a:buChar char="-"/>
            </a:pPr>
            <a:r>
              <a:rPr lang="en" sz="1900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[Company Name]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automates evidence collection, reporting and monitoring so you don’t have to 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endParaRPr sz="1900">
              <a:solidFill>
                <a:schemeClr val="accent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-"/>
            </a:pPr>
            <a:r>
              <a:rPr lang="en" sz="1900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[Company Name]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We are your compliance partner, doing the heavy lifting to keep your org compliant while you enjoy peace of mind</a:t>
            </a:r>
            <a:r>
              <a:rPr lang="en" sz="19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9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28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Roboto"/>
              <a:buNone/>
            </a:pPr>
            <a:r>
              <a:t/>
            </a:r>
            <a:endParaRPr b="1"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800"/>
          </a:p>
        </p:txBody>
      </p:sp>
      <p:sp>
        <p:nvSpPr>
          <p:cNvPr id="299" name="Google Shape;299;g2fe58dd8484_0_51"/>
          <p:cNvSpPr txBox="1"/>
          <p:nvPr/>
        </p:nvSpPr>
        <p:spPr>
          <a:xfrm>
            <a:off x="0" y="302225"/>
            <a:ext cx="9144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Why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 work with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us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?</a:t>
            </a:r>
            <a:endParaRPr b="1" i="0" sz="29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e58dd8484_0_56"/>
          <p:cNvSpPr txBox="1"/>
          <p:nvPr>
            <p:ph type="title"/>
          </p:nvPr>
        </p:nvSpPr>
        <p:spPr>
          <a:xfrm>
            <a:off x="1469250" y="1659650"/>
            <a:ext cx="61200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" sz="19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Minimal in-house compliance work: </a:t>
            </a:r>
            <a:endParaRPr b="1"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/>
              <a:t>Don’t waste time investigating legislative changes, handling data security, and putting together documents for regulatory bodies</a:t>
            </a:r>
            <a:endParaRPr sz="19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" sz="19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Simplified security procedures:</a:t>
            </a:r>
            <a:endParaRPr b="1"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/>
              <a:t>Get tools and resources to streamline your administrative procedures and keep security at the forefront</a:t>
            </a:r>
            <a:endParaRPr sz="19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/>
              <a:t> </a:t>
            </a:r>
            <a:endParaRPr sz="19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" sz="19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Automatic system updates: </a:t>
            </a:r>
            <a:endParaRPr sz="19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/>
              <a:t>Eliminate the hassle of updating your system each time regulations change </a:t>
            </a:r>
            <a:endParaRPr sz="19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305" name="Google Shape;305;g2fe58dd8484_0_56"/>
          <p:cNvSpPr txBox="1"/>
          <p:nvPr/>
        </p:nvSpPr>
        <p:spPr>
          <a:xfrm>
            <a:off x="0" y="302225"/>
            <a:ext cx="9144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you get: </a:t>
            </a:r>
            <a:endParaRPr b="1" i="0" sz="2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8eaa1e981_0_0"/>
          <p:cNvSpPr txBox="1"/>
          <p:nvPr/>
        </p:nvSpPr>
        <p:spPr>
          <a:xfrm>
            <a:off x="1018194" y="1702700"/>
            <a:ext cx="31599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EBA900"/>
                </a:solidFill>
                <a:latin typeface="Roboto"/>
                <a:ea typeface="Roboto"/>
                <a:cs typeface="Roboto"/>
                <a:sym typeface="Roboto"/>
              </a:rPr>
              <a:t>60+ frameworks </a:t>
            </a:r>
            <a:r>
              <a:rPr lang="en" sz="2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across industries </a:t>
            </a:r>
            <a:br>
              <a:rPr lang="en" sz="2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and countries</a:t>
            </a:r>
            <a:endParaRPr sz="2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Cross-mapped with 100+ pre-built compliance checks</a:t>
            </a:r>
            <a:endParaRPr sz="25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11" name="Google Shape;311;g388eaa1e98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1896" y="2781214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88eaa1e98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636" y="2781214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88eaa1e98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3140" y="27707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88eaa1e98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0415" y="34969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88eaa1e981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74196" y="34969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88eaa1e98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70615" y="133679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388eaa1e981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71875" y="133679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88eaa1e981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73136" y="133679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88eaa1e981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74396" y="133679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88eaa1e981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72658" y="204454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88eaa1e981_0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577150" y="205900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88eaa1e981_0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72936" y="34969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88eaa1e981_0_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874400" y="27707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88eaa1e981_0_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75661" y="27707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88eaa1e981_0_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771112" y="204454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88eaa1e981_0_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75640" y="133679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88eaa1e981_0_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70621" y="3482421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88eaa1e981_0_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71675" y="3496932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88eaa1e981_0_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470423" y="2044542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388eaa1e981_0_0"/>
          <p:cNvSpPr/>
          <p:nvPr/>
        </p:nvSpPr>
        <p:spPr>
          <a:xfrm>
            <a:off x="6874875" y="2058976"/>
            <a:ext cx="548700" cy="548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388eaa1e981_0_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964972" y="2179778"/>
            <a:ext cx="368525" cy="3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88eaa1e981_0_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0149" y="852776"/>
            <a:ext cx="2936600" cy="70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8eaa1e981_0_406"/>
          <p:cNvSpPr txBox="1"/>
          <p:nvPr/>
        </p:nvSpPr>
        <p:spPr>
          <a:xfrm>
            <a:off x="1583100" y="431250"/>
            <a:ext cx="59778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Automation &amp; Integration Approach</a:t>
            </a:r>
            <a:endParaRPr b="0" i="0" sz="30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for Cybersecurity Compliance</a:t>
            </a:r>
            <a:endParaRPr b="0" i="0" sz="30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338" name="Google Shape;338;g388eaa1e981_0_4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540" y="1690858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88eaa1e981_0_4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0397" y="3708782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88eaa1e981_0_406"/>
          <p:cNvPicPr preferRelativeResize="0"/>
          <p:nvPr/>
        </p:nvPicPr>
        <p:blipFill rotWithShape="1">
          <a:blip r:embed="rId5">
            <a:alphaModFix/>
          </a:blip>
          <a:srcRect b="3372" l="0" r="-3616" t="0"/>
          <a:stretch/>
        </p:blipFill>
        <p:spPr>
          <a:xfrm>
            <a:off x="8012888" y="1677237"/>
            <a:ext cx="573125" cy="5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88eaa1e981_0_4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7921" y="2666606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88eaa1e981_0_40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47911" y="3693913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88eaa1e981_0_40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80397" y="1690856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88eaa1e981_0_40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1540" y="2686087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388eaa1e981_0_40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36481" y="1675995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388eaa1e981_0_40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36481" y="3693915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88eaa1e981_0_40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36481" y="2666605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88eaa1e981_0_40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06907" y="2681468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88eaa1e981_0_40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06907" y="3708778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88eaa1e981_0_40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606907" y="1690858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88eaa1e981_0_40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680397" y="2681469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88eaa1e981_0_40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931587" y="1675989"/>
            <a:ext cx="553128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rcle&#10;&#10;Description automatically generated with medium confidence" id="353" name="Google Shape;353;g388eaa1e981_0_40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059331" y="2732556"/>
            <a:ext cx="553131" cy="3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388eaa1e981_0_40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059338" y="3703163"/>
            <a:ext cx="526675" cy="53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88eaa1e981_0_40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31540" y="3718016"/>
            <a:ext cx="526685" cy="5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88eaa1e981_0_406"/>
          <p:cNvPicPr preferRelativeResize="0"/>
          <p:nvPr/>
        </p:nvPicPr>
        <p:blipFill rotWithShape="1">
          <a:blip r:embed="rId21">
            <a:alphaModFix/>
          </a:blip>
          <a:srcRect b="0" l="0" r="82019" t="0"/>
          <a:stretch/>
        </p:blipFill>
        <p:spPr>
          <a:xfrm>
            <a:off x="4028265" y="2429250"/>
            <a:ext cx="1013448" cy="9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88eaa1e981_0_429"/>
          <p:cNvSpPr txBox="1"/>
          <p:nvPr/>
        </p:nvSpPr>
        <p:spPr>
          <a:xfrm>
            <a:off x="2286075" y="429950"/>
            <a:ext cx="454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MSP Aligned: Integrat</a:t>
            </a:r>
            <a:r>
              <a:rPr lang="en" sz="30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88eaa1e981_0_429"/>
          <p:cNvSpPr/>
          <p:nvPr/>
        </p:nvSpPr>
        <p:spPr>
          <a:xfrm>
            <a:off x="274650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88eaa1e981_0_429"/>
          <p:cNvSpPr/>
          <p:nvPr/>
        </p:nvSpPr>
        <p:spPr>
          <a:xfrm>
            <a:off x="1355270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88eaa1e981_0_429"/>
          <p:cNvSpPr/>
          <p:nvPr/>
        </p:nvSpPr>
        <p:spPr>
          <a:xfrm>
            <a:off x="2435890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88eaa1e981_0_429"/>
          <p:cNvSpPr/>
          <p:nvPr/>
        </p:nvSpPr>
        <p:spPr>
          <a:xfrm>
            <a:off x="3516510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388eaa1e981_0_429"/>
          <p:cNvSpPr/>
          <p:nvPr/>
        </p:nvSpPr>
        <p:spPr>
          <a:xfrm>
            <a:off x="4597129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88eaa1e981_0_429"/>
          <p:cNvSpPr/>
          <p:nvPr/>
        </p:nvSpPr>
        <p:spPr>
          <a:xfrm>
            <a:off x="5677749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g388eaa1e981_0_429"/>
          <p:cNvPicPr preferRelativeResize="0"/>
          <p:nvPr/>
        </p:nvPicPr>
        <p:blipFill rotWithShape="1">
          <a:blip r:embed="rId4">
            <a:alphaModFix/>
          </a:blip>
          <a:srcRect b="34040" l="0" r="0" t="20529"/>
          <a:stretch/>
        </p:blipFill>
        <p:spPr>
          <a:xfrm>
            <a:off x="360943" y="1295180"/>
            <a:ext cx="832857" cy="23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388eaa1e981_0_429"/>
          <p:cNvPicPr preferRelativeResize="0"/>
          <p:nvPr/>
        </p:nvPicPr>
        <p:blipFill rotWithShape="1">
          <a:blip r:embed="rId5">
            <a:alphaModFix/>
          </a:blip>
          <a:srcRect b="28896" l="0" r="0" t="27676"/>
          <a:stretch/>
        </p:blipFill>
        <p:spPr>
          <a:xfrm>
            <a:off x="1441563" y="1230499"/>
            <a:ext cx="832857" cy="36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88eaa1e981_0_4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8592" y="1180725"/>
            <a:ext cx="820042" cy="4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88eaa1e981_0_4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2804" y="1334893"/>
            <a:ext cx="832860" cy="15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88eaa1e981_0_4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1473" y="1230508"/>
            <a:ext cx="916751" cy="3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388eaa1e981_0_4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77759" y="1147428"/>
            <a:ext cx="1005424" cy="52786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88eaa1e981_0_429"/>
          <p:cNvSpPr/>
          <p:nvPr/>
        </p:nvSpPr>
        <p:spPr>
          <a:xfrm>
            <a:off x="274650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388eaa1e981_0_429"/>
          <p:cNvSpPr/>
          <p:nvPr/>
        </p:nvSpPr>
        <p:spPr>
          <a:xfrm>
            <a:off x="1355270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88eaa1e981_0_429"/>
          <p:cNvSpPr/>
          <p:nvPr/>
        </p:nvSpPr>
        <p:spPr>
          <a:xfrm>
            <a:off x="2435890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88eaa1e981_0_429"/>
          <p:cNvSpPr/>
          <p:nvPr/>
        </p:nvSpPr>
        <p:spPr>
          <a:xfrm>
            <a:off x="3516510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88eaa1e981_0_429"/>
          <p:cNvSpPr/>
          <p:nvPr/>
        </p:nvSpPr>
        <p:spPr>
          <a:xfrm>
            <a:off x="4597129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88eaa1e981_0_429"/>
          <p:cNvSpPr/>
          <p:nvPr/>
        </p:nvSpPr>
        <p:spPr>
          <a:xfrm>
            <a:off x="5677749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g388eaa1e981_0_4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7352" y="1922425"/>
            <a:ext cx="820040" cy="43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88eaa1e981_0_4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41563" y="1861790"/>
            <a:ext cx="832857" cy="55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88eaa1e981_0_4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08364" y="1875492"/>
            <a:ext cx="660495" cy="52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88eaa1e981_0_4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02803" y="2030022"/>
            <a:ext cx="832855" cy="21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88eaa1e981_0_4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83422" y="2060137"/>
            <a:ext cx="832860" cy="15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88eaa1e981_0_429"/>
          <p:cNvPicPr preferRelativeResize="0"/>
          <p:nvPr/>
        </p:nvPicPr>
        <p:blipFill rotWithShape="1">
          <a:blip r:embed="rId15">
            <a:alphaModFix/>
          </a:blip>
          <a:srcRect b="40741" l="20838" r="22690" t="32336"/>
          <a:stretch/>
        </p:blipFill>
        <p:spPr>
          <a:xfrm>
            <a:off x="5764042" y="2027713"/>
            <a:ext cx="832858" cy="22341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88eaa1e981_0_429"/>
          <p:cNvSpPr/>
          <p:nvPr/>
        </p:nvSpPr>
        <p:spPr>
          <a:xfrm>
            <a:off x="274650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88eaa1e981_0_429"/>
          <p:cNvSpPr/>
          <p:nvPr/>
        </p:nvSpPr>
        <p:spPr>
          <a:xfrm>
            <a:off x="1355270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88eaa1e981_0_429"/>
          <p:cNvSpPr/>
          <p:nvPr/>
        </p:nvSpPr>
        <p:spPr>
          <a:xfrm>
            <a:off x="2435890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388eaa1e981_0_429"/>
          <p:cNvSpPr/>
          <p:nvPr/>
        </p:nvSpPr>
        <p:spPr>
          <a:xfrm>
            <a:off x="3516510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88eaa1e981_0_429"/>
          <p:cNvSpPr/>
          <p:nvPr/>
        </p:nvSpPr>
        <p:spPr>
          <a:xfrm>
            <a:off x="4597129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388eaa1e981_0_429"/>
          <p:cNvSpPr/>
          <p:nvPr/>
        </p:nvSpPr>
        <p:spPr>
          <a:xfrm>
            <a:off x="5677749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g388eaa1e981_0_4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9002" y="2679937"/>
            <a:ext cx="916758" cy="3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88eaa1e981_0_4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77701" y="2654494"/>
            <a:ext cx="760583" cy="42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88eaa1e981_0_429"/>
          <p:cNvPicPr preferRelativeResize="0"/>
          <p:nvPr/>
        </p:nvPicPr>
        <p:blipFill rotWithShape="1">
          <a:blip r:embed="rId18">
            <a:alphaModFix/>
          </a:blip>
          <a:srcRect b="29724" l="0" r="0" t="29724"/>
          <a:stretch/>
        </p:blipFill>
        <p:spPr>
          <a:xfrm>
            <a:off x="2480233" y="2751288"/>
            <a:ext cx="916758" cy="2323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95" name="Google Shape;395;g388eaa1e981_0_42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587042" y="2641954"/>
            <a:ext cx="820039" cy="4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388eaa1e981_0_42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662454" y="2714792"/>
            <a:ext cx="874807" cy="30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88eaa1e981_0_42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850230" y="2592306"/>
            <a:ext cx="660480" cy="56953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88eaa1e981_0_429"/>
          <p:cNvSpPr/>
          <p:nvPr/>
        </p:nvSpPr>
        <p:spPr>
          <a:xfrm>
            <a:off x="274650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388eaa1e981_0_429"/>
          <p:cNvSpPr/>
          <p:nvPr/>
        </p:nvSpPr>
        <p:spPr>
          <a:xfrm>
            <a:off x="1355270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88eaa1e981_0_429"/>
          <p:cNvSpPr/>
          <p:nvPr/>
        </p:nvSpPr>
        <p:spPr>
          <a:xfrm>
            <a:off x="2435890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388eaa1e981_0_429"/>
          <p:cNvSpPr/>
          <p:nvPr/>
        </p:nvSpPr>
        <p:spPr>
          <a:xfrm>
            <a:off x="3516510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88eaa1e981_0_429"/>
          <p:cNvSpPr/>
          <p:nvPr/>
        </p:nvSpPr>
        <p:spPr>
          <a:xfrm>
            <a:off x="4597129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388eaa1e981_0_429"/>
          <p:cNvSpPr/>
          <p:nvPr/>
        </p:nvSpPr>
        <p:spPr>
          <a:xfrm>
            <a:off x="5677749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388eaa1e981_0_429"/>
          <p:cNvSpPr/>
          <p:nvPr/>
        </p:nvSpPr>
        <p:spPr>
          <a:xfrm>
            <a:off x="6758372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88eaa1e981_0_429"/>
          <p:cNvSpPr/>
          <p:nvPr/>
        </p:nvSpPr>
        <p:spPr>
          <a:xfrm>
            <a:off x="6758372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388eaa1e981_0_429"/>
          <p:cNvSpPr/>
          <p:nvPr/>
        </p:nvSpPr>
        <p:spPr>
          <a:xfrm>
            <a:off x="6758372" y="2562023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388eaa1e981_0_429"/>
          <p:cNvSpPr/>
          <p:nvPr/>
        </p:nvSpPr>
        <p:spPr>
          <a:xfrm>
            <a:off x="6758372" y="329007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g388eaa1e981_0_42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851129" y="1197329"/>
            <a:ext cx="820040" cy="43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88eaa1e981_0_42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880840" y="1867967"/>
            <a:ext cx="760570" cy="542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88eaa1e981_0_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283" y="2680008"/>
            <a:ext cx="916759" cy="37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88eaa1e981_0_429"/>
          <p:cNvPicPr preferRelativeResize="0"/>
          <p:nvPr/>
        </p:nvPicPr>
        <p:blipFill rotWithShape="1">
          <a:blip r:embed="rId24">
            <a:alphaModFix/>
          </a:blip>
          <a:srcRect b="37202" l="23660" r="23666" t="37202"/>
          <a:stretch/>
        </p:blipFill>
        <p:spPr>
          <a:xfrm>
            <a:off x="318988" y="3509900"/>
            <a:ext cx="916757" cy="17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88eaa1e981_0_42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441600" y="3484292"/>
            <a:ext cx="832871" cy="22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388eaa1e981_0_42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480279" y="3454122"/>
            <a:ext cx="916760" cy="28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88eaa1e981_0_42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560879" y="3366400"/>
            <a:ext cx="916758" cy="45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88eaa1e981_0_429"/>
          <p:cNvPicPr preferRelativeResize="0"/>
          <p:nvPr/>
        </p:nvPicPr>
        <p:blipFill rotWithShape="1">
          <a:blip r:embed="rId28">
            <a:alphaModFix/>
          </a:blip>
          <a:srcRect b="14131" l="14131" r="14131" t="14131"/>
          <a:stretch/>
        </p:blipFill>
        <p:spPr>
          <a:xfrm>
            <a:off x="4641513" y="3371778"/>
            <a:ext cx="916758" cy="44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88eaa1e981_0_42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22135" y="3309202"/>
            <a:ext cx="916735" cy="57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388eaa1e981_0_42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792283" y="3489107"/>
            <a:ext cx="916735" cy="21291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88eaa1e981_0_429"/>
          <p:cNvSpPr/>
          <p:nvPr/>
        </p:nvSpPr>
        <p:spPr>
          <a:xfrm>
            <a:off x="274650" y="401814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88eaa1e981_0_429"/>
          <p:cNvSpPr/>
          <p:nvPr/>
        </p:nvSpPr>
        <p:spPr>
          <a:xfrm>
            <a:off x="1355270" y="401814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388eaa1e981_0_429"/>
          <p:cNvSpPr/>
          <p:nvPr/>
        </p:nvSpPr>
        <p:spPr>
          <a:xfrm>
            <a:off x="2435890" y="401814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88eaa1e981_0_429"/>
          <p:cNvSpPr/>
          <p:nvPr/>
        </p:nvSpPr>
        <p:spPr>
          <a:xfrm>
            <a:off x="3516510" y="401814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388eaa1e981_0_429"/>
          <p:cNvSpPr/>
          <p:nvPr/>
        </p:nvSpPr>
        <p:spPr>
          <a:xfrm>
            <a:off x="4597129" y="401814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88eaa1e981_0_429"/>
          <p:cNvSpPr/>
          <p:nvPr/>
        </p:nvSpPr>
        <p:spPr>
          <a:xfrm>
            <a:off x="7838988" y="3290031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388eaa1e981_0_429"/>
          <p:cNvSpPr/>
          <p:nvPr/>
        </p:nvSpPr>
        <p:spPr>
          <a:xfrm>
            <a:off x="7838991" y="256199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g388eaa1e981_0_429"/>
          <p:cNvPicPr preferRelativeResize="0"/>
          <p:nvPr/>
        </p:nvPicPr>
        <p:blipFill rotWithShape="1">
          <a:blip r:embed="rId31">
            <a:alphaModFix/>
          </a:blip>
          <a:srcRect b="13106" l="13098" r="13106" t="13098"/>
          <a:stretch/>
        </p:blipFill>
        <p:spPr>
          <a:xfrm>
            <a:off x="319000" y="4207490"/>
            <a:ext cx="916734" cy="27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88eaa1e981_0_429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399657" y="4197715"/>
            <a:ext cx="916759" cy="25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88eaa1e981_0_429"/>
          <p:cNvPicPr preferRelativeResize="0"/>
          <p:nvPr/>
        </p:nvPicPr>
        <p:blipFill rotWithShape="1">
          <a:blip r:embed="rId33">
            <a:alphaModFix/>
          </a:blip>
          <a:srcRect b="62274" l="0" r="0" t="17258"/>
          <a:stretch/>
        </p:blipFill>
        <p:spPr>
          <a:xfrm>
            <a:off x="2469416" y="4230107"/>
            <a:ext cx="916735" cy="184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88eaa1e981_0_42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3609250" y="4138293"/>
            <a:ext cx="820039" cy="41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88eaa1e981_0_42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662484" y="4218489"/>
            <a:ext cx="874792" cy="22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88eaa1e981_0_42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961457" y="3406477"/>
            <a:ext cx="760570" cy="41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88eaa1e981_0_42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904349" y="2802767"/>
            <a:ext cx="874791" cy="126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88eaa1e981_0_429"/>
          <p:cNvSpPr/>
          <p:nvPr/>
        </p:nvSpPr>
        <p:spPr>
          <a:xfrm>
            <a:off x="7838943" y="1105925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388eaa1e981_0_429"/>
          <p:cNvSpPr/>
          <p:nvPr/>
        </p:nvSpPr>
        <p:spPr>
          <a:xfrm>
            <a:off x="7838943" y="1833974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g388eaa1e981_0_42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8055151" y="1126102"/>
            <a:ext cx="572959" cy="57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88eaa1e981_0_42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7904283" y="2066758"/>
            <a:ext cx="874790" cy="14544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88eaa1e981_0_429"/>
          <p:cNvSpPr/>
          <p:nvPr/>
        </p:nvSpPr>
        <p:spPr>
          <a:xfrm>
            <a:off x="5677749" y="4018142"/>
            <a:ext cx="1005300" cy="61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7" name="Google Shape;437;g388eaa1e981_0_42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711658" y="4267371"/>
            <a:ext cx="916776" cy="15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388eaa1e981_0_429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744251" y="4018104"/>
            <a:ext cx="1005300" cy="61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9" name="Google Shape;439;g388eaa1e981_0_429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810755" y="4018080"/>
            <a:ext cx="1033500" cy="61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88eaa1e981_0_511"/>
          <p:cNvSpPr/>
          <p:nvPr/>
        </p:nvSpPr>
        <p:spPr>
          <a:xfrm>
            <a:off x="2912165" y="1701676"/>
            <a:ext cx="2903400" cy="2847900"/>
          </a:xfrm>
          <a:prstGeom prst="ellipse">
            <a:avLst/>
          </a:prstGeom>
          <a:noFill/>
          <a:ln cap="flat" cmpd="sng" w="152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388eaa1e981_0_511"/>
          <p:cNvSpPr txBox="1"/>
          <p:nvPr/>
        </p:nvSpPr>
        <p:spPr>
          <a:xfrm>
            <a:off x="3103612" y="3091924"/>
            <a:ext cx="2690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88eaa1e981_0_511"/>
          <p:cNvSpPr txBox="1"/>
          <p:nvPr/>
        </p:nvSpPr>
        <p:spPr>
          <a:xfrm>
            <a:off x="865248" y="1607439"/>
            <a:ext cx="2156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ompliance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Frameworks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+ Controls / Objectives 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Mgmt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7" name="Google Shape;447;g388eaa1e981_0_511"/>
          <p:cNvSpPr txBox="1"/>
          <p:nvPr/>
        </p:nvSpPr>
        <p:spPr>
          <a:xfrm>
            <a:off x="6164501" y="2566088"/>
            <a:ext cx="2540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Policies, InfoSec, I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ncident response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breach remediation,  communication plans,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end user etc.</a:t>
            </a:r>
            <a:endParaRPr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48" name="Google Shape;448;g388eaa1e981_0_511"/>
          <p:cNvGrpSpPr/>
          <p:nvPr/>
        </p:nvGrpSpPr>
        <p:grpSpPr>
          <a:xfrm>
            <a:off x="5387420" y="1925673"/>
            <a:ext cx="2836491" cy="340069"/>
            <a:chOff x="5796713" y="1752883"/>
            <a:chExt cx="3050974" cy="365783"/>
          </a:xfrm>
        </p:grpSpPr>
        <p:cxnSp>
          <p:nvCxnSpPr>
            <p:cNvPr id="449" name="Google Shape;449;g388eaa1e981_0_511"/>
            <p:cNvCxnSpPr/>
            <p:nvPr/>
          </p:nvCxnSpPr>
          <p:spPr>
            <a:xfrm rot="10800000">
              <a:off x="5967987" y="1951736"/>
              <a:ext cx="2879700" cy="15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50" name="Google Shape;450;g388eaa1e981_0_511"/>
            <p:cNvSpPr/>
            <p:nvPr/>
          </p:nvSpPr>
          <p:spPr>
            <a:xfrm>
              <a:off x="5796713" y="1752883"/>
              <a:ext cx="365783" cy="365783"/>
            </a:xfrm>
            <a:custGeom>
              <a:rect b="b" l="l" r="r" t="t"/>
              <a:pathLst>
                <a:path extrusionOk="0" h="19679" w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b="1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1" name="Google Shape;451;g388eaa1e981_0_511"/>
          <p:cNvSpPr txBox="1"/>
          <p:nvPr/>
        </p:nvSpPr>
        <p:spPr>
          <a:xfrm>
            <a:off x="554922" y="2668351"/>
            <a:ext cx="1912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Compliance Assessments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enetration tests</a:t>
            </a:r>
            <a:endParaRPr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52" name="Google Shape;452;g388eaa1e981_0_511"/>
          <p:cNvGrpSpPr/>
          <p:nvPr/>
        </p:nvGrpSpPr>
        <p:grpSpPr>
          <a:xfrm>
            <a:off x="819948" y="1934775"/>
            <a:ext cx="2470710" cy="340069"/>
            <a:chOff x="936576" y="3557029"/>
            <a:chExt cx="2398282" cy="365783"/>
          </a:xfrm>
        </p:grpSpPr>
        <p:cxnSp>
          <p:nvCxnSpPr>
            <p:cNvPr id="453" name="Google Shape;453;g388eaa1e981_0_511"/>
            <p:cNvCxnSpPr/>
            <p:nvPr/>
          </p:nvCxnSpPr>
          <p:spPr>
            <a:xfrm rot="10800000">
              <a:off x="936576" y="3759563"/>
              <a:ext cx="2270700" cy="24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54" name="Google Shape;454;g388eaa1e981_0_511"/>
            <p:cNvSpPr/>
            <p:nvPr/>
          </p:nvSpPr>
          <p:spPr>
            <a:xfrm>
              <a:off x="3004792" y="3557029"/>
              <a:ext cx="330066" cy="365783"/>
            </a:xfrm>
            <a:custGeom>
              <a:rect b="b" l="l" r="r" t="t"/>
              <a:pathLst>
                <a:path extrusionOk="0" h="19679" w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5" name="Google Shape;455;g388eaa1e981_0_511"/>
          <p:cNvSpPr txBox="1"/>
          <p:nvPr/>
        </p:nvSpPr>
        <p:spPr>
          <a:xfrm>
            <a:off x="919850" y="3846825"/>
            <a:ext cx="2046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Gaps = Roadmap 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cybersecurity solutions </a:t>
            </a:r>
            <a:endParaRPr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56" name="Google Shape;456;g388eaa1e981_0_511"/>
          <p:cNvGrpSpPr/>
          <p:nvPr/>
        </p:nvGrpSpPr>
        <p:grpSpPr>
          <a:xfrm>
            <a:off x="696258" y="4123516"/>
            <a:ext cx="2744268" cy="340055"/>
            <a:chOff x="391738" y="1752877"/>
            <a:chExt cx="2977398" cy="343005"/>
          </a:xfrm>
        </p:grpSpPr>
        <p:cxnSp>
          <p:nvCxnSpPr>
            <p:cNvPr id="457" name="Google Shape;457;g388eaa1e981_0_511"/>
            <p:cNvCxnSpPr/>
            <p:nvPr/>
          </p:nvCxnSpPr>
          <p:spPr>
            <a:xfrm flipH="1">
              <a:off x="391738" y="1952645"/>
              <a:ext cx="2794500" cy="132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58" name="Google Shape;458;g388eaa1e981_0_511"/>
            <p:cNvSpPr/>
            <p:nvPr/>
          </p:nvSpPr>
          <p:spPr>
            <a:xfrm>
              <a:off x="3003353" y="1752877"/>
              <a:ext cx="365783" cy="343005"/>
            </a:xfrm>
            <a:custGeom>
              <a:rect b="b" l="l" r="r" t="t"/>
              <a:pathLst>
                <a:path extrusionOk="0" h="19679" w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9" name="Google Shape;459;g388eaa1e981_0_511"/>
          <p:cNvSpPr txBox="1"/>
          <p:nvPr/>
        </p:nvSpPr>
        <p:spPr>
          <a:xfrm>
            <a:off x="5747100" y="3667750"/>
            <a:ext cx="30819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Become your client’s vCISO</a:t>
            </a:r>
            <a:endParaRPr i="0" sz="1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Manage Trust Page / Framework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Deliverables</a:t>
            </a:r>
            <a:endParaRPr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0" name="Google Shape;460;g388eaa1e981_0_511"/>
          <p:cNvCxnSpPr/>
          <p:nvPr/>
        </p:nvCxnSpPr>
        <p:spPr>
          <a:xfrm rot="10800000">
            <a:off x="5533740" y="4317487"/>
            <a:ext cx="2677200" cy="15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1" name="Google Shape;461;g388eaa1e981_0_511"/>
          <p:cNvSpPr/>
          <p:nvPr/>
        </p:nvSpPr>
        <p:spPr>
          <a:xfrm>
            <a:off x="5268154" y="4132750"/>
            <a:ext cx="340053" cy="340053"/>
          </a:xfrm>
          <a:custGeom>
            <a:rect b="b" l="l" r="r" t="t"/>
            <a:pathLst>
              <a:path extrusionOk="0" h="19679" w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5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06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g388eaa1e981_0_511"/>
          <p:cNvSpPr txBox="1"/>
          <p:nvPr/>
        </p:nvSpPr>
        <p:spPr>
          <a:xfrm>
            <a:off x="5923450" y="1741625"/>
            <a:ext cx="2354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Risk + 3rd Party V</a:t>
            </a:r>
            <a:r>
              <a:rPr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endor risk  </a:t>
            </a:r>
            <a:endParaRPr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g388eaa1e981_0_511"/>
          <p:cNvSpPr/>
          <p:nvPr/>
        </p:nvSpPr>
        <p:spPr>
          <a:xfrm>
            <a:off x="2568489" y="3038792"/>
            <a:ext cx="340053" cy="340053"/>
          </a:xfrm>
          <a:custGeom>
            <a:rect b="b" l="l" r="r" t="t"/>
            <a:pathLst>
              <a:path extrusionOk="0" h="19679" w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g388eaa1e981_0_511"/>
          <p:cNvGrpSpPr/>
          <p:nvPr/>
        </p:nvGrpSpPr>
        <p:grpSpPr>
          <a:xfrm>
            <a:off x="513938" y="3044831"/>
            <a:ext cx="2394565" cy="340069"/>
            <a:chOff x="936576" y="3557018"/>
            <a:chExt cx="2433995" cy="365783"/>
          </a:xfrm>
        </p:grpSpPr>
        <p:cxnSp>
          <p:nvCxnSpPr>
            <p:cNvPr id="465" name="Google Shape;465;g388eaa1e981_0_511"/>
            <p:cNvCxnSpPr/>
            <p:nvPr/>
          </p:nvCxnSpPr>
          <p:spPr>
            <a:xfrm rot="10800000">
              <a:off x="936576" y="3759563"/>
              <a:ext cx="2270700" cy="2400"/>
            </a:xfrm>
            <a:prstGeom prst="straightConnector1">
              <a:avLst/>
            </a:prstGeom>
            <a:noFill/>
            <a:ln cap="flat" cmpd="sng" w="1905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66" name="Google Shape;466;g388eaa1e981_0_511"/>
            <p:cNvSpPr/>
            <p:nvPr/>
          </p:nvSpPr>
          <p:spPr>
            <a:xfrm>
              <a:off x="3004788" y="3557018"/>
              <a:ext cx="365783" cy="365783"/>
            </a:xfrm>
            <a:custGeom>
              <a:rect b="b" l="l" r="r" t="t"/>
              <a:pathLst>
                <a:path extrusionOk="0" h="19679" w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190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467" name="Google Shape;467;g388eaa1e981_0_511"/>
          <p:cNvCxnSpPr/>
          <p:nvPr/>
        </p:nvCxnSpPr>
        <p:spPr>
          <a:xfrm rot="10800000">
            <a:off x="6092860" y="3217409"/>
            <a:ext cx="2414100" cy="15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8" name="Google Shape;468;g388eaa1e981_0_511"/>
          <p:cNvSpPr/>
          <p:nvPr/>
        </p:nvSpPr>
        <p:spPr>
          <a:xfrm>
            <a:off x="5793755" y="3029198"/>
            <a:ext cx="340053" cy="340053"/>
          </a:xfrm>
          <a:custGeom>
            <a:rect b="b" l="l" r="r" t="t"/>
            <a:pathLst>
              <a:path extrusionOk="0" h="19679" w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5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g388eaa1e981_0_511"/>
          <p:cNvSpPr txBox="1"/>
          <p:nvPr/>
        </p:nvSpPr>
        <p:spPr>
          <a:xfrm>
            <a:off x="239700" y="490775"/>
            <a:ext cx="86646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CaaS Service:</a:t>
            </a:r>
            <a:br>
              <a:rPr b="0" i="0" lang="en" sz="28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</a:br>
            <a:r>
              <a:rPr b="0" i="0" lang="en" sz="25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MSPs / MSSPs / vCISO /</a:t>
            </a:r>
            <a:r>
              <a:rPr lang="en" sz="25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 InfoSec </a:t>
            </a:r>
            <a:r>
              <a:rPr b="0" i="0" lang="en" sz="2500" u="none" cap="none" strike="noStrik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Consultants</a:t>
            </a:r>
            <a:endParaRPr b="0" i="0" sz="2500" u="none" cap="none" strike="noStrik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470" name="Google Shape;470;g388eaa1e981_0_511"/>
          <p:cNvPicPr preferRelativeResize="0"/>
          <p:nvPr/>
        </p:nvPicPr>
        <p:blipFill rotWithShape="1">
          <a:blip r:embed="rId3">
            <a:alphaModFix/>
          </a:blip>
          <a:srcRect b="0" l="0" r="82019" t="0"/>
          <a:stretch/>
        </p:blipFill>
        <p:spPr>
          <a:xfrm>
            <a:off x="3798144" y="2583480"/>
            <a:ext cx="1105971" cy="1084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88eaa1e981_0_379"/>
          <p:cNvSpPr txBox="1"/>
          <p:nvPr>
            <p:ph type="title"/>
          </p:nvPr>
        </p:nvSpPr>
        <p:spPr>
          <a:xfrm>
            <a:off x="1476150" y="244350"/>
            <a:ext cx="6191700" cy="11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Audit: 3rd Party vs Self Assess</a:t>
            </a:r>
            <a:endParaRPr/>
          </a:p>
        </p:txBody>
      </p:sp>
      <p:sp>
        <p:nvSpPr>
          <p:cNvPr id="476" name="Google Shape;476;g388eaa1e981_0_379"/>
          <p:cNvSpPr txBox="1"/>
          <p:nvPr/>
        </p:nvSpPr>
        <p:spPr>
          <a:xfrm>
            <a:off x="388375" y="1986000"/>
            <a:ext cx="11937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CISO MSP</a:t>
            </a:r>
            <a:endParaRPr b="1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7" name="Google Shape;477;g388eaa1e981_0_379"/>
          <p:cNvSpPr txBox="1"/>
          <p:nvPr/>
        </p:nvSpPr>
        <p:spPr>
          <a:xfrm>
            <a:off x="3230801" y="3934913"/>
            <a:ext cx="165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3rd Party Audit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(Evidence Focused)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Google Shape;478;g388eaa1e981_0_379"/>
          <p:cNvSpPr txBox="1"/>
          <p:nvPr/>
        </p:nvSpPr>
        <p:spPr>
          <a:xfrm>
            <a:off x="3230788" y="1636875"/>
            <a:ext cx="16584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Self Assess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(Assessment Focus Less Evidence)</a:t>
            </a:r>
            <a:endParaRPr i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g388eaa1e981_0_379"/>
          <p:cNvSpPr txBox="1"/>
          <p:nvPr/>
        </p:nvSpPr>
        <p:spPr>
          <a:xfrm>
            <a:off x="388375" y="2349300"/>
            <a:ext cx="2417100" cy="18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Framework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Policies / Procedures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Asset Mgmt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Risk Assessment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Vendor Risk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Assessment**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Evidence**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Review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Google Shape;480;g388eaa1e981_0_379"/>
          <p:cNvSpPr txBox="1"/>
          <p:nvPr/>
        </p:nvSpPr>
        <p:spPr>
          <a:xfrm>
            <a:off x="5097525" y="3719363"/>
            <a:ext cx="2417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Auditor Statement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Certificate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Policies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Trust Center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g388eaa1e981_0_379"/>
          <p:cNvSpPr txBox="1"/>
          <p:nvPr/>
        </p:nvSpPr>
        <p:spPr>
          <a:xfrm>
            <a:off x="5097525" y="1583325"/>
            <a:ext cx="2417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Framework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Policies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Trust Center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g388eaa1e981_0_379"/>
          <p:cNvSpPr txBox="1"/>
          <p:nvPr/>
        </p:nvSpPr>
        <p:spPr>
          <a:xfrm>
            <a:off x="4955400" y="2779950"/>
            <a:ext cx="233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Both: Trust Center / Demonstrate Compliance</a:t>
            </a:r>
            <a:endParaRPr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3" name="Google Shape;483;g388eaa1e981_0_3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1188" y="2867162"/>
            <a:ext cx="441175" cy="441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g388eaa1e981_0_379"/>
          <p:cNvGrpSpPr/>
          <p:nvPr/>
        </p:nvGrpSpPr>
        <p:grpSpPr>
          <a:xfrm>
            <a:off x="7514649" y="1499292"/>
            <a:ext cx="1014253" cy="999361"/>
            <a:chOff x="7667849" y="1346892"/>
            <a:chExt cx="1014253" cy="999361"/>
          </a:xfrm>
        </p:grpSpPr>
        <p:pic>
          <p:nvPicPr>
            <p:cNvPr id="485" name="Google Shape;485;g388eaa1e981_0_3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40925" y="1905050"/>
              <a:ext cx="441175" cy="441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g388eaa1e981_0_37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90100" y="1905098"/>
              <a:ext cx="441175" cy="441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g388eaa1e981_0_37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40928" y="1346902"/>
              <a:ext cx="441175" cy="441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g388eaa1e981_0_37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67849" y="1346892"/>
              <a:ext cx="441175" cy="441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9" name="Google Shape;489;g388eaa1e981_0_379"/>
          <p:cNvGrpSpPr/>
          <p:nvPr/>
        </p:nvGrpSpPr>
        <p:grpSpPr>
          <a:xfrm>
            <a:off x="7514650" y="3714329"/>
            <a:ext cx="1014250" cy="1056771"/>
            <a:chOff x="7586375" y="3489479"/>
            <a:chExt cx="1014250" cy="1056771"/>
          </a:xfrm>
        </p:grpSpPr>
        <p:pic>
          <p:nvPicPr>
            <p:cNvPr id="490" name="Google Shape;490;g388eaa1e981_0_37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159440" y="4105075"/>
              <a:ext cx="441185" cy="441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g388eaa1e981_0_37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586375" y="4105081"/>
              <a:ext cx="441173" cy="441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g388eaa1e981_0_37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586375" y="3489479"/>
              <a:ext cx="1014250" cy="4748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3" name="Google Shape;493;g388eaa1e981_0_379"/>
          <p:cNvCxnSpPr>
            <a:stCxn id="479" idx="3"/>
          </p:cNvCxnSpPr>
          <p:nvPr/>
        </p:nvCxnSpPr>
        <p:spPr>
          <a:xfrm flipH="1" rot="10800000">
            <a:off x="2805475" y="2431200"/>
            <a:ext cx="392100" cy="8382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4" name="Google Shape;494;g388eaa1e981_0_379"/>
          <p:cNvCxnSpPr>
            <a:stCxn id="479" idx="3"/>
          </p:cNvCxnSpPr>
          <p:nvPr/>
        </p:nvCxnSpPr>
        <p:spPr>
          <a:xfrm>
            <a:off x="2805475" y="3269400"/>
            <a:ext cx="425100" cy="7032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5" name="Google Shape;495;g388eaa1e981_0_379"/>
          <p:cNvCxnSpPr>
            <a:stCxn id="478" idx="3"/>
            <a:endCxn id="481" idx="1"/>
          </p:cNvCxnSpPr>
          <p:nvPr/>
        </p:nvCxnSpPr>
        <p:spPr>
          <a:xfrm>
            <a:off x="4889188" y="1998975"/>
            <a:ext cx="2082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6" name="Google Shape;496;g388eaa1e981_0_379"/>
          <p:cNvCxnSpPr>
            <a:stCxn id="477" idx="3"/>
            <a:endCxn id="480" idx="1"/>
          </p:cNvCxnSpPr>
          <p:nvPr/>
        </p:nvCxnSpPr>
        <p:spPr>
          <a:xfrm>
            <a:off x="4889201" y="4242713"/>
            <a:ext cx="2082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7" name="Google Shape;497;g388eaa1e981_0_379"/>
          <p:cNvCxnSpPr/>
          <p:nvPr/>
        </p:nvCxnSpPr>
        <p:spPr>
          <a:xfrm>
            <a:off x="5102825" y="2654350"/>
            <a:ext cx="3652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8" name="Google Shape;498;g388eaa1e981_0_379"/>
          <p:cNvCxnSpPr/>
          <p:nvPr/>
        </p:nvCxnSpPr>
        <p:spPr>
          <a:xfrm>
            <a:off x="5102825" y="3521150"/>
            <a:ext cx="36528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8eaa1e981_0_567"/>
          <p:cNvSpPr txBox="1"/>
          <p:nvPr/>
        </p:nvSpPr>
        <p:spPr>
          <a:xfrm>
            <a:off x="376375" y="199300"/>
            <a:ext cx="866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Compliance Health: Dashboard</a:t>
            </a:r>
            <a:endParaRPr sz="300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504" name="Google Shape;504;g388eaa1e981_0_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975" y="758325"/>
            <a:ext cx="6584266" cy="41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88eaa1e981_0_572"/>
          <p:cNvSpPr txBox="1"/>
          <p:nvPr/>
        </p:nvSpPr>
        <p:spPr>
          <a:xfrm>
            <a:off x="376375" y="199300"/>
            <a:ext cx="866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Compliance Health: Dashboard</a:t>
            </a:r>
            <a:endParaRPr sz="300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510" name="Google Shape;510;g388eaa1e981_0_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975" y="758325"/>
            <a:ext cx="6584266" cy="41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88eaa1e981_0_577"/>
          <p:cNvSpPr txBox="1"/>
          <p:nvPr/>
        </p:nvSpPr>
        <p:spPr>
          <a:xfrm>
            <a:off x="434225" y="271650"/>
            <a:ext cx="866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Compliance Health: Report</a:t>
            </a:r>
            <a:endParaRPr sz="300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516" name="Google Shape;516;g388eaa1e981_0_5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750" y="931925"/>
            <a:ext cx="5735851" cy="37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e58dd8484_0_22"/>
          <p:cNvSpPr txBox="1"/>
          <p:nvPr/>
        </p:nvSpPr>
        <p:spPr>
          <a:xfrm>
            <a:off x="1101338" y="1628888"/>
            <a:ext cx="3986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fe58dd8484_0_22"/>
          <p:cNvSpPr txBox="1"/>
          <p:nvPr/>
        </p:nvSpPr>
        <p:spPr>
          <a:xfrm>
            <a:off x="434256" y="1863935"/>
            <a:ext cx="4425300" cy="21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Data breaches up </a:t>
            </a:r>
            <a:r>
              <a:rPr b="1" i="0" lang="en" sz="1900" u="none" cap="none" strike="noStrike">
                <a:solidFill>
                  <a:srgbClr val="EBA900"/>
                </a:solidFill>
                <a:latin typeface="Nunito"/>
                <a:ea typeface="Nunito"/>
                <a:cs typeface="Nunito"/>
                <a:sym typeface="Nunito"/>
              </a:rPr>
              <a:t>68%</a:t>
            </a:r>
            <a:r>
              <a:rPr b="0" i="0" lang="en" sz="1900" u="none" cap="none" strike="noStrike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b="0" i="0" lang="en" sz="19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YoY across industries, including regulated industries like healthcare, finance, government and many more.</a:t>
            </a:r>
            <a:endParaRPr b="0" i="0" sz="19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Ransomware, cloud exploits, threat actors on the rise.</a:t>
            </a:r>
            <a:endParaRPr b="0" i="0" sz="19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245" name="Google Shape;245;g2fe58dd8484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7551" y="1628897"/>
            <a:ext cx="2952825" cy="258654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fe58dd8484_0_22"/>
          <p:cNvSpPr txBox="1"/>
          <p:nvPr/>
        </p:nvSpPr>
        <p:spPr>
          <a:xfrm>
            <a:off x="0" y="302225"/>
            <a:ext cx="9144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3200" u="none" cap="none" strike="noStrik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Cybersecurity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Landscape</a:t>
            </a:r>
            <a:endParaRPr b="0" i="0" sz="32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88eaa1e981_0_582"/>
          <p:cNvSpPr txBox="1"/>
          <p:nvPr/>
        </p:nvSpPr>
        <p:spPr>
          <a:xfrm>
            <a:off x="434225" y="271650"/>
            <a:ext cx="866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Compliance Health: Report</a:t>
            </a:r>
            <a:endParaRPr sz="3000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522" name="Google Shape;522;g388eaa1e981_0_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263" y="808950"/>
            <a:ext cx="6200524" cy="40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8eaa1e981_0_547"/>
          <p:cNvSpPr txBox="1"/>
          <p:nvPr>
            <p:ph type="title"/>
          </p:nvPr>
        </p:nvSpPr>
        <p:spPr>
          <a:xfrm>
            <a:off x="1194113" y="677625"/>
            <a:ext cx="6755700" cy="9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>
                <a:solidFill>
                  <a:schemeClr val="lt1"/>
                </a:solidFill>
              </a:rPr>
              <a:t>Where do vCISOs come from?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528" name="Google Shape;528;g388eaa1e981_0_547"/>
          <p:cNvSpPr/>
          <p:nvPr/>
        </p:nvSpPr>
        <p:spPr>
          <a:xfrm>
            <a:off x="3771679" y="3971904"/>
            <a:ext cx="1600500" cy="8064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2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vCISO</a:t>
            </a:r>
            <a:endParaRPr b="1" i="0" sz="22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29" name="Google Shape;529;g388eaa1e981_0_547"/>
          <p:cNvSpPr/>
          <p:nvPr/>
        </p:nvSpPr>
        <p:spPr>
          <a:xfrm>
            <a:off x="301825" y="1925250"/>
            <a:ext cx="1314900" cy="80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Former MSP Engineers or Security Leads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0" name="Google Shape;530;g388eaa1e981_0_547"/>
          <p:cNvSpPr/>
          <p:nvPr/>
        </p:nvSpPr>
        <p:spPr>
          <a:xfrm>
            <a:off x="1747427" y="1925250"/>
            <a:ext cx="1314900" cy="80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Compliance and Risk Consultants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1" name="Google Shape;531;g388eaa1e981_0_547"/>
          <p:cNvSpPr/>
          <p:nvPr/>
        </p:nvSpPr>
        <p:spPr>
          <a:xfrm>
            <a:off x="3193029" y="1925250"/>
            <a:ext cx="1314900" cy="80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IT Directors 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or CIOs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2" name="Google Shape;532;g388eaa1e981_0_547"/>
          <p:cNvSpPr/>
          <p:nvPr/>
        </p:nvSpPr>
        <p:spPr>
          <a:xfrm>
            <a:off x="4638631" y="1925250"/>
            <a:ext cx="1314900" cy="80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Former MSSP or SOC Analysts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3" name="Google Shape;533;g388eaa1e981_0_547"/>
          <p:cNvSpPr/>
          <p:nvPr/>
        </p:nvSpPr>
        <p:spPr>
          <a:xfrm>
            <a:off x="6084233" y="1925250"/>
            <a:ext cx="1314900" cy="80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Cybersecurity Product 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or Vendor Consultants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4" name="Google Shape;534;g388eaa1e981_0_547"/>
          <p:cNvSpPr/>
          <p:nvPr/>
        </p:nvSpPr>
        <p:spPr>
          <a:xfrm>
            <a:off x="7529836" y="1925250"/>
            <a:ext cx="1314900" cy="806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Governance and Audit Professionals</a:t>
            </a:r>
            <a:endParaRPr b="0" i="0" sz="12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5" name="Google Shape;535;g388eaa1e981_0_547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cap="flat" cmpd="sng" w="508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r>
              <a:t/>
            </a:r>
            <a:endParaRPr b="0" i="0" sz="187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388eaa1e981_0_547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3. Where do vCISOs come from?</a:t>
            </a:r>
            <a:endParaRPr b="1" i="0" sz="15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537" name="Google Shape;537;g388eaa1e981_0_5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8" name="Google Shape;538;g388eaa1e981_0_547"/>
          <p:cNvCxnSpPr>
            <a:stCxn id="529" idx="2"/>
            <a:endCxn id="528" idx="0"/>
          </p:cNvCxnSpPr>
          <p:nvPr/>
        </p:nvCxnSpPr>
        <p:spPr>
          <a:xfrm flipH="1" rot="-5400000">
            <a:off x="2145475" y="1545450"/>
            <a:ext cx="1240200" cy="36126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9" name="Google Shape;539;g388eaa1e981_0_547"/>
          <p:cNvCxnSpPr>
            <a:stCxn id="530" idx="2"/>
            <a:endCxn id="528" idx="0"/>
          </p:cNvCxnSpPr>
          <p:nvPr/>
        </p:nvCxnSpPr>
        <p:spPr>
          <a:xfrm flipH="1" rot="-5400000">
            <a:off x="2868377" y="2268150"/>
            <a:ext cx="1240200" cy="21672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0" name="Google Shape;540;g388eaa1e981_0_547"/>
          <p:cNvCxnSpPr>
            <a:stCxn id="531" idx="2"/>
            <a:endCxn id="528" idx="0"/>
          </p:cNvCxnSpPr>
          <p:nvPr/>
        </p:nvCxnSpPr>
        <p:spPr>
          <a:xfrm flipH="1" rot="-5400000">
            <a:off x="3591129" y="2991000"/>
            <a:ext cx="1240200" cy="7215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1" name="Google Shape;541;g388eaa1e981_0_547"/>
          <p:cNvCxnSpPr>
            <a:stCxn id="532" idx="2"/>
            <a:endCxn id="528" idx="0"/>
          </p:cNvCxnSpPr>
          <p:nvPr/>
        </p:nvCxnSpPr>
        <p:spPr>
          <a:xfrm rot="5400000">
            <a:off x="4313881" y="2989650"/>
            <a:ext cx="1240200" cy="7242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2" name="Google Shape;542;g388eaa1e981_0_547"/>
          <p:cNvCxnSpPr>
            <a:stCxn id="533" idx="2"/>
            <a:endCxn id="528" idx="0"/>
          </p:cNvCxnSpPr>
          <p:nvPr/>
        </p:nvCxnSpPr>
        <p:spPr>
          <a:xfrm rot="5400000">
            <a:off x="5036633" y="2266800"/>
            <a:ext cx="1240200" cy="21699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g388eaa1e981_0_547"/>
          <p:cNvCxnSpPr>
            <a:stCxn id="534" idx="2"/>
            <a:endCxn id="528" idx="0"/>
          </p:cNvCxnSpPr>
          <p:nvPr/>
        </p:nvCxnSpPr>
        <p:spPr>
          <a:xfrm rot="5400000">
            <a:off x="5759536" y="1544100"/>
            <a:ext cx="1240200" cy="36153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2"/>
          <p:cNvSpPr txBox="1"/>
          <p:nvPr/>
        </p:nvSpPr>
        <p:spPr>
          <a:xfrm>
            <a:off x="490900" y="3365075"/>
            <a:ext cx="5444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700" y="643247"/>
            <a:ext cx="7566249" cy="38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2"/>
          <p:cNvSpPr/>
          <p:nvPr/>
        </p:nvSpPr>
        <p:spPr>
          <a:xfrm>
            <a:off x="7293825" y="1467100"/>
            <a:ext cx="877500" cy="327300"/>
          </a:xfrm>
          <a:prstGeom prst="ellipse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"/>
          <p:cNvSpPr/>
          <p:nvPr/>
        </p:nvSpPr>
        <p:spPr>
          <a:xfrm>
            <a:off x="4842450" y="1808375"/>
            <a:ext cx="3328800" cy="26919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3"/>
          <p:cNvSpPr/>
          <p:nvPr/>
        </p:nvSpPr>
        <p:spPr>
          <a:xfrm>
            <a:off x="467925" y="1250200"/>
            <a:ext cx="8200200" cy="3501300"/>
          </a:xfrm>
          <a:prstGeom prst="roundRect">
            <a:avLst>
              <a:gd fmla="val 464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3"/>
          <p:cNvSpPr txBox="1"/>
          <p:nvPr/>
        </p:nvSpPr>
        <p:spPr>
          <a:xfrm>
            <a:off x="350225" y="289325"/>
            <a:ext cx="616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ICON LIBRARY</a:t>
            </a:r>
            <a:endParaRPr b="0" i="0" sz="22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8" name="Google Shape;558;p13"/>
          <p:cNvSpPr txBox="1"/>
          <p:nvPr/>
        </p:nvSpPr>
        <p:spPr>
          <a:xfrm>
            <a:off x="350225" y="746150"/>
            <a:ext cx="616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Get started with these scalable icons, where appropriate.</a:t>
            </a:r>
            <a:endParaRPr b="0" i="0" sz="14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559" name="Google Shape;5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9576" y="2783423"/>
            <a:ext cx="1089124" cy="61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200" y="2766161"/>
            <a:ext cx="777051" cy="65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8899" y="2783428"/>
            <a:ext cx="1097951" cy="54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74560" y="2673016"/>
            <a:ext cx="868655" cy="76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07633" y="2693829"/>
            <a:ext cx="821239" cy="7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58950" y="1557625"/>
            <a:ext cx="868657" cy="9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4900" y="2569273"/>
            <a:ext cx="777043" cy="8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99694" y="1656066"/>
            <a:ext cx="777043" cy="8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40430" y="1603344"/>
            <a:ext cx="777043" cy="8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44201" y="1695586"/>
            <a:ext cx="569790" cy="6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21471" y="1599553"/>
            <a:ext cx="738032" cy="79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59730" y="1557625"/>
            <a:ext cx="777051" cy="83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37000" y="1599553"/>
            <a:ext cx="738032" cy="79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97861" y="3647400"/>
            <a:ext cx="655327" cy="7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59711" y="3647401"/>
            <a:ext cx="693139" cy="7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166378" y="3647400"/>
            <a:ext cx="693125" cy="76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087951" y="3704550"/>
            <a:ext cx="655325" cy="72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081963" y="3704550"/>
            <a:ext cx="721000" cy="79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464475" y="2708359"/>
            <a:ext cx="693124" cy="7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141638" y="3832776"/>
            <a:ext cx="693150" cy="59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149053" y="3855431"/>
            <a:ext cx="655324" cy="642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4"/>
          <p:cNvSpPr/>
          <p:nvPr/>
        </p:nvSpPr>
        <p:spPr>
          <a:xfrm>
            <a:off x="476250" y="1647825"/>
            <a:ext cx="8096400" cy="2181300"/>
          </a:xfrm>
          <a:prstGeom prst="roundRect">
            <a:avLst>
              <a:gd fmla="val 829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4"/>
          <p:cNvSpPr txBox="1"/>
          <p:nvPr/>
        </p:nvSpPr>
        <p:spPr>
          <a:xfrm>
            <a:off x="350225" y="289325"/>
            <a:ext cx="616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ANIMATION LIBRARY</a:t>
            </a:r>
            <a:endParaRPr b="0" i="0" sz="22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86" name="Google Shape;586;p14"/>
          <p:cNvSpPr txBox="1"/>
          <p:nvPr/>
        </p:nvSpPr>
        <p:spPr>
          <a:xfrm>
            <a:off x="350225" y="746150"/>
            <a:ext cx="616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Use some animation to bring your presentation to life</a:t>
            </a:r>
            <a:endParaRPr b="0" i="0" sz="1400" u="none" cap="none" strike="noStrik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587" name="Google Shape;5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0964" y="2393051"/>
            <a:ext cx="776136" cy="7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0483" y="2468951"/>
            <a:ext cx="734043" cy="62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0547" y="2408431"/>
            <a:ext cx="560934" cy="68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9783" y="2494604"/>
            <a:ext cx="811779" cy="56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2300" y="2440231"/>
            <a:ext cx="836811" cy="68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46850" y="2220492"/>
            <a:ext cx="836800" cy="94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e58dd8484_0_8"/>
          <p:cNvSpPr txBox="1"/>
          <p:nvPr>
            <p:ph type="title"/>
          </p:nvPr>
        </p:nvSpPr>
        <p:spPr>
          <a:xfrm>
            <a:off x="535825" y="1248425"/>
            <a:ext cx="5005500" cy="31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An ongoing process of improving business security posture through: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 Light"/>
              <a:buChar char="●"/>
            </a:pP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Alignment with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security policies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and procedures based on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industry standards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(frameworks)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 Light"/>
              <a:buChar char="●"/>
            </a:pP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Reducing Risks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through assessment and monitoring of compliance with best practice standards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 Light"/>
              <a:buChar char="●"/>
            </a:pP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Eliminating compliance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violations</a:t>
            </a:r>
            <a:endParaRPr sz="3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3200"/>
          </a:p>
        </p:txBody>
      </p:sp>
      <p:pic>
        <p:nvPicPr>
          <p:cNvPr id="252" name="Google Shape;252;g2fe58dd8484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3250" y="1508878"/>
            <a:ext cx="2393149" cy="2393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fe58dd8484_0_8"/>
          <p:cNvSpPr txBox="1"/>
          <p:nvPr/>
        </p:nvSpPr>
        <p:spPr>
          <a:xfrm>
            <a:off x="0" y="302225"/>
            <a:ext cx="9144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So,</a:t>
            </a:r>
            <a:r>
              <a:rPr b="1" i="0" lang="en" sz="3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what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 is cybersecurity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?</a:t>
            </a:r>
            <a:endParaRPr b="0" i="0" sz="35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"/>
          <p:cNvSpPr txBox="1"/>
          <p:nvPr>
            <p:ph type="title"/>
          </p:nvPr>
        </p:nvSpPr>
        <p:spPr>
          <a:xfrm>
            <a:off x="320875" y="2259650"/>
            <a:ext cx="8352000" cy="12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A compliance framework is a </a:t>
            </a:r>
            <a:r>
              <a:rPr lang="en" sz="1900">
                <a:solidFill>
                  <a:srgbClr val="EBA900"/>
                </a:solidFill>
                <a:latin typeface="Nunito"/>
                <a:ea typeface="Nunito"/>
                <a:cs typeface="Nunito"/>
                <a:sym typeface="Nunito"/>
              </a:rPr>
              <a:t>structured set of guidelines</a:t>
            </a:r>
            <a:r>
              <a:rPr lang="en" sz="1900">
                <a:latin typeface="Nunito"/>
                <a:ea typeface="Nunito"/>
                <a:cs typeface="Nunito"/>
                <a:sym typeface="Nunito"/>
              </a:rPr>
              <a:t> that details an organization's processes for maintaining accordance with established regulations, specifications or legislation. 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In general, these are a set of industry best practices to follow and align with which help improve an organization’s security posture.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Examples: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graphicFrame>
        <p:nvGraphicFramePr>
          <p:cNvPr id="259" name="Google Shape;259;p4"/>
          <p:cNvGraphicFramePr/>
          <p:nvPr/>
        </p:nvGraphicFramePr>
        <p:xfrm>
          <a:off x="235925" y="3673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{D7B51E57-D870-4306-B87E-E4FFAA12FBAC}</a:tableStyleId>
              </a:tblPr>
              <a:tblGrid>
                <a:gridCol w="1747950"/>
                <a:gridCol w="1747950"/>
                <a:gridCol w="1747950"/>
                <a:gridCol w="1747950"/>
                <a:gridCol w="1747950"/>
              </a:tblGrid>
              <a:tr h="310975"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unito"/>
                        <a:buChar char="●"/>
                      </a:pPr>
                      <a:r>
                        <a:rPr b="1" lang="en" sz="1200" u="none" cap="none" strike="noStrike">
                          <a:solidFill>
                            <a:srgbClr val="EBA9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SOC 2</a:t>
                      </a: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(for cloud-based companies)</a:t>
                      </a:r>
                      <a:endParaRPr b="1" sz="11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unito"/>
                        <a:buChar char="●"/>
                      </a:pPr>
                      <a:r>
                        <a:rPr b="1" lang="en" sz="1200" u="none" cap="none" strike="noStrike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ISO 27001 </a:t>
                      </a:r>
                      <a:r>
                        <a:rPr b="1" lang="en" sz="11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(international standard)</a:t>
                      </a:r>
                      <a:endParaRPr b="1" sz="11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unito"/>
                        <a:buChar char="●"/>
                      </a:pPr>
                      <a:r>
                        <a:rPr b="1" lang="en" sz="1200" u="none" cap="none" strike="noStrike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GDPR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(EU privacy)</a:t>
                      </a:r>
                      <a:endParaRPr b="1" sz="11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unito"/>
                        <a:buChar char="●"/>
                      </a:pPr>
                      <a:r>
                        <a:rPr b="1" lang="en" sz="1200" u="none" cap="none" strike="noStrike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HIPAA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(health data privacy)</a:t>
                      </a:r>
                      <a:endParaRPr b="1" sz="11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unito"/>
                        <a:buChar char="●"/>
                      </a:pPr>
                      <a:r>
                        <a:rPr b="1" lang="en" sz="1200" u="none" cap="none" strike="noStrike">
                          <a:solidFill>
                            <a:schemeClr val="accent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CMMC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(DoD contractors)</a:t>
                      </a:r>
                      <a:endParaRPr b="1" sz="1100" u="none" cap="none" strike="noStrike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0" name="Google Shape;260;p4"/>
          <p:cNvSpPr txBox="1"/>
          <p:nvPr/>
        </p:nvSpPr>
        <p:spPr>
          <a:xfrm>
            <a:off x="0" y="149825"/>
            <a:ext cx="9144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</a:t>
            </a:r>
            <a:r>
              <a:rPr b="0" i="0" lang="en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is a compliance</a:t>
            </a:r>
            <a:r>
              <a:rPr b="0" i="0" lang="en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framework</a:t>
            </a:r>
            <a:r>
              <a:rPr b="0" i="0" lang="en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b="0" i="0" sz="32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e58dd8484_0_15"/>
          <p:cNvSpPr txBox="1"/>
          <p:nvPr>
            <p:ph type="title"/>
          </p:nvPr>
        </p:nvSpPr>
        <p:spPr>
          <a:xfrm>
            <a:off x="462375" y="1134425"/>
            <a:ext cx="81642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Reduce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the risk of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cyber attacks</a:t>
            </a:r>
            <a:endParaRPr sz="1900">
              <a:solidFill>
                <a:srgbClr val="EBA9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Light"/>
              <a:buChar char="○"/>
            </a:pPr>
            <a:r>
              <a:rPr lang="en" sz="19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Breaches are on the rise, but that doesn’t mean you can’t be prepared</a:t>
            </a:r>
            <a:endParaRPr sz="19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Avoid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regulatory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fines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Light"/>
              <a:buChar char="○"/>
            </a:pPr>
            <a:r>
              <a:rPr lang="en" sz="19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 laws change and non-compliance can come with hefty fees</a:t>
            </a:r>
            <a:endParaRPr sz="19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Build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trust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with customers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 Light"/>
              <a:buChar char="○"/>
            </a:pPr>
            <a:r>
              <a:rPr lang="en" sz="19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Customers want to trust you in protecting their information</a:t>
            </a:r>
            <a:endParaRPr sz="19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1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Nunito"/>
              <a:buChar char="○"/>
            </a:pPr>
            <a:r>
              <a:rPr lang="en" sz="19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 set’s the bar to meet industry standard due-diligence requirements</a:t>
            </a:r>
            <a:endParaRPr sz="19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66" name="Google Shape;266;g2fe58dd8484_0_15"/>
          <p:cNvSpPr txBox="1"/>
          <p:nvPr/>
        </p:nvSpPr>
        <p:spPr>
          <a:xfrm>
            <a:off x="0" y="149825"/>
            <a:ext cx="9144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Why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 is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 important?</a:t>
            </a:r>
            <a:endParaRPr b="1" i="0" sz="32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/>
          <p:nvPr>
            <p:ph type="title"/>
          </p:nvPr>
        </p:nvSpPr>
        <p:spPr>
          <a:xfrm>
            <a:off x="0" y="1119200"/>
            <a:ext cx="91440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</a:t>
            </a:r>
            <a:r>
              <a:rPr lang="en"/>
              <a:t> is 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no longer an option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e58dd8484_0_30"/>
          <p:cNvSpPr txBox="1"/>
          <p:nvPr>
            <p:ph type="title"/>
          </p:nvPr>
        </p:nvSpPr>
        <p:spPr>
          <a:xfrm>
            <a:off x="613250" y="1142550"/>
            <a:ext cx="78798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Identify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all applicable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laws, regulations, and standards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that affect their business/industry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Discover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areas where the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organization fails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to meet industry laws, regulations, and standards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Implement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controls and procedures to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effectively comply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 with industry laws, regulations, and standards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Char char="●"/>
            </a:pPr>
            <a:r>
              <a:rPr b="1" lang="en" sz="1900">
                <a:latin typeface="Nunito"/>
                <a:ea typeface="Nunito"/>
                <a:cs typeface="Nunito"/>
                <a:sym typeface="Nunito"/>
              </a:rPr>
              <a:t>Monitor 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updates and </a:t>
            </a:r>
            <a:r>
              <a:rPr lang="en" sz="1900">
                <a:solidFill>
                  <a:srgbClr val="EBA900"/>
                </a:solidFill>
                <a:latin typeface="Nunito Light"/>
                <a:ea typeface="Nunito Light"/>
                <a:cs typeface="Nunito Light"/>
                <a:sym typeface="Nunito Light"/>
              </a:rPr>
              <a:t>changes to the laws, regulations</a:t>
            </a:r>
            <a:r>
              <a:rPr lang="en" sz="1900">
                <a:latin typeface="Nunito Light"/>
                <a:ea typeface="Nunito Light"/>
                <a:cs typeface="Nunito Light"/>
                <a:sym typeface="Nunito Light"/>
              </a:rPr>
              <a:t>, and standards that shape their industry</a:t>
            </a:r>
            <a:endParaRPr sz="19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sz="1900"/>
          </a:p>
        </p:txBody>
      </p:sp>
      <p:sp>
        <p:nvSpPr>
          <p:cNvPr id="277" name="Google Shape;277;g2fe58dd8484_0_30"/>
          <p:cNvSpPr txBox="1"/>
          <p:nvPr/>
        </p:nvSpPr>
        <p:spPr>
          <a:xfrm>
            <a:off x="0" y="302225"/>
            <a:ext cx="9144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" sz="32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All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organizations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 must:</a:t>
            </a:r>
            <a:endParaRPr b="1" i="0" sz="29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e58dd8484_0_36"/>
          <p:cNvSpPr txBox="1"/>
          <p:nvPr>
            <p:ph type="title"/>
          </p:nvPr>
        </p:nvSpPr>
        <p:spPr>
          <a:xfrm>
            <a:off x="565375" y="1710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b="1" sz="25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b="1" sz="25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" sz="19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Highly regulated industries</a:t>
            </a:r>
            <a:endParaRPr b="1"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-"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Finance (FTC Safeguards Rule, CIS Controls, etc.)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-"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Healthcare (HIPAA)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-"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Government contractors (CMMC)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-"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Services Organizations (SOC 2)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i="1" lang="en" sz="1900">
                <a:latin typeface="Nunito"/>
                <a:ea typeface="Nunito"/>
                <a:cs typeface="Nunito"/>
                <a:sym typeface="Nunito"/>
              </a:rPr>
              <a:t>Basically,</a:t>
            </a:r>
            <a:r>
              <a:rPr i="1" lang="en" sz="1900"/>
              <a:t> </a:t>
            </a:r>
            <a:r>
              <a:rPr i="1" lang="en" sz="19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any company that stores sensitive data</a:t>
            </a:r>
            <a:endParaRPr i="1"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" sz="19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Organizations with high quality standards</a:t>
            </a:r>
            <a:endParaRPr b="1"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Nunito"/>
              <a:buChar char="-"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Stand out amongst the competition </a:t>
            </a:r>
            <a:endParaRPr sz="1900">
              <a:solidFill>
                <a:schemeClr val="accent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283" name="Google Shape;283;g2fe58dd8484_0_36"/>
          <p:cNvSpPr txBox="1"/>
          <p:nvPr/>
        </p:nvSpPr>
        <p:spPr>
          <a:xfrm>
            <a:off x="0" y="302225"/>
            <a:ext cx="9144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Who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 needs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?</a:t>
            </a:r>
            <a:endParaRPr b="1" i="0" sz="32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fe58dd8484_0_41"/>
          <p:cNvPicPr preferRelativeResize="0"/>
          <p:nvPr/>
        </p:nvPicPr>
        <p:blipFill rotWithShape="1">
          <a:blip r:embed="rId3">
            <a:alphaModFix/>
          </a:blip>
          <a:srcRect b="-4628" l="0" r="0" t="4630"/>
          <a:stretch/>
        </p:blipFill>
        <p:spPr>
          <a:xfrm>
            <a:off x="626688" y="218900"/>
            <a:ext cx="7890624" cy="4284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fe58dd8484_0_41"/>
          <p:cNvSpPr txBox="1"/>
          <p:nvPr/>
        </p:nvSpPr>
        <p:spPr>
          <a:xfrm>
            <a:off x="4643866" y="3312100"/>
            <a:ext cx="18654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AUDIT</a:t>
            </a:r>
            <a:endParaRPr b="1" i="0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Ensure controls are meet standard(s)</a:t>
            </a:r>
            <a:endParaRPr b="0" i="0" sz="12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Share results with 3rd parties for due-diligence</a:t>
            </a:r>
            <a:r>
              <a:rPr b="0" i="0" lang="en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3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0" name="Google Shape;290;g2fe58dd8484_0_41"/>
          <p:cNvSpPr txBox="1"/>
          <p:nvPr/>
        </p:nvSpPr>
        <p:spPr>
          <a:xfrm>
            <a:off x="737088" y="3312100"/>
            <a:ext cx="18609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ASSESS</a:t>
            </a:r>
            <a:endParaRPr b="1" i="0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Create a baseline for current procedures, policies and controls; determine path</a:t>
            </a:r>
            <a:endParaRPr b="0" i="0" sz="1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1" name="Google Shape;291;g2fe58dd8484_0_41"/>
          <p:cNvSpPr txBox="1"/>
          <p:nvPr/>
        </p:nvSpPr>
        <p:spPr>
          <a:xfrm>
            <a:off x="2671981" y="3312100"/>
            <a:ext cx="18609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IDENTIFY GAPS</a:t>
            </a:r>
            <a:endParaRPr b="1" i="0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Ensure controls are healthy and gaps are remediated in timely manner</a:t>
            </a:r>
            <a:endParaRPr b="0" i="0" sz="1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2" name="Google Shape;292;g2fe58dd8484_0_41"/>
          <p:cNvSpPr txBox="1"/>
          <p:nvPr/>
        </p:nvSpPr>
        <p:spPr>
          <a:xfrm>
            <a:off x="6620252" y="3312100"/>
            <a:ext cx="18609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MONITOR</a:t>
            </a:r>
            <a:endParaRPr b="1" i="0" sz="1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Stay current on policies, procedures and controls over time to remain compliant</a:t>
            </a:r>
            <a:endParaRPr b="0" i="0" sz="1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" name="Google Shape;293;g2fe58dd8484_0_41"/>
          <p:cNvSpPr txBox="1"/>
          <p:nvPr/>
        </p:nvSpPr>
        <p:spPr>
          <a:xfrm>
            <a:off x="0" y="302225"/>
            <a:ext cx="9144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The </a:t>
            </a:r>
            <a:r>
              <a:rPr b="0" i="0" lang="en" sz="3200" u="none" cap="none" strike="noStrike">
                <a:solidFill>
                  <a:schemeClr val="accent6"/>
                </a:solidFill>
                <a:latin typeface="Nunito Light"/>
                <a:ea typeface="Nunito Light"/>
                <a:cs typeface="Nunito Light"/>
                <a:sym typeface="Nunito Light"/>
              </a:rPr>
              <a:t>Compliance</a:t>
            </a:r>
            <a:r>
              <a:rPr b="0" i="0" lang="en" sz="3200" u="none" cap="none" strike="noStrike">
                <a:solidFill>
                  <a:schemeClr val="lt1"/>
                </a:solidFill>
                <a:latin typeface="Nunito ExtraLight"/>
                <a:ea typeface="Nunito ExtraLight"/>
                <a:cs typeface="Nunito ExtraLight"/>
                <a:sym typeface="Nunito ExtraLight"/>
              </a:rPr>
              <a:t> Journey</a:t>
            </a:r>
            <a:endParaRPr b="1" i="0" sz="29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calePad Theme">
  <a:themeElements>
    <a:clrScheme name="Simple Light">
      <a:dk1>
        <a:srgbClr val="0A1C2B"/>
      </a:dk1>
      <a:lt1>
        <a:srgbClr val="FFFFFF"/>
      </a:lt1>
      <a:dk2>
        <a:srgbClr val="0A1C2B"/>
      </a:dk2>
      <a:lt2>
        <a:srgbClr val="F5F5F5"/>
      </a:lt2>
      <a:accent1>
        <a:srgbClr val="489D7E"/>
      </a:accent1>
      <a:accent2>
        <a:srgbClr val="226093"/>
      </a:accent2>
      <a:accent3>
        <a:srgbClr val="007674"/>
      </a:accent3>
      <a:accent4>
        <a:srgbClr val="D0314C"/>
      </a:accent4>
      <a:accent5>
        <a:srgbClr val="683568"/>
      </a:accent5>
      <a:accent6>
        <a:srgbClr val="EBA9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